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pic>
        <p:nvPicPr>
          <p:cNvPr id="2" name="Picture 1" descr="bellmark-logo.png"/>
          <p:cNvPicPr>
            <a:picLocks noChangeAspect="1"/>
          </p:cNvPicPr>
          <p:nvPr/>
        </p:nvPicPr>
        <p:blipFill>
          <a:blip r:embed="rId2"/>
          <a:stretch>
            <a:fillRect/>
          </a:stretch>
        </p:blipFill>
        <p:spPr>
          <a:xfrm>
            <a:off x="457200" y="365760"/>
            <a:ext cx="640080" cy="640080"/>
          </a:xfrm>
          <a:prstGeom prst="rect">
            <a:avLst/>
          </a:prstGeom>
        </p:spPr>
      </p:pic>
      <p:cxnSp>
        <p:nvCxnSpPr>
          <p:cNvPr id="3" name="Connector 2"/>
          <p:cNvCxnSpPr/>
          <p:nvPr/>
        </p:nvCxnSpPr>
        <p:spPr>
          <a:xfrm>
            <a:off x="457200" y="1097280"/>
            <a:ext cx="11277295" cy="0"/>
          </a:xfrm>
          <a:prstGeom prst="line">
            <a:avLst/>
          </a:prstGeom>
          <a:ln w="19050">
            <a:solidFill>
              <a:srgbClr val="0B5394"/>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2560320"/>
            <a:ext cx="11277295" cy="1097280"/>
          </a:xfrm>
          <a:prstGeom prst="rect">
            <a:avLst/>
          </a:prstGeom>
          <a:noFill/>
        </p:spPr>
        <p:txBody>
          <a:bodyPr wrap="square">
            <a:spAutoFit/>
          </a:bodyPr>
          <a:lstStyle/>
          <a:p>
            <a:pPr algn="ctr">
              <a:defRPr sz="2800" b="1">
                <a:solidFill>
                  <a:srgbClr val="0B5394"/>
                </a:solidFill>
              </a:defRPr>
            </a:pPr>
            <a:r>
              <a:t>Analytical Reasoning  - Models Mix (Rerun 2)</a:t>
            </a:r>
          </a:p>
        </p:txBody>
      </p:sp>
      <p:sp>
        <p:nvSpPr>
          <p:cNvPr id="5" name="TextBox 4"/>
          <p:cNvSpPr txBox="1"/>
          <p:nvPr/>
        </p:nvSpPr>
        <p:spPr>
          <a:xfrm>
            <a:off x="457200" y="3657600"/>
            <a:ext cx="11277295" cy="457200"/>
          </a:xfrm>
          <a:prstGeom prst="rect">
            <a:avLst/>
          </a:prstGeom>
          <a:noFill/>
        </p:spPr>
        <p:txBody>
          <a:bodyPr wrap="none">
            <a:spAutoFit/>
          </a:bodyPr>
          <a:lstStyle/>
          <a:p>
            <a:pPr algn="ctr">
              <a:defRPr sz="1800">
                <a:solidFill>
                  <a:srgbClr val="5A6B85"/>
                </a:solidFill>
              </a:defRPr>
            </a:pPr>
            <a:r>
              <a:t>LLM Benchmark Evaluation Report</a:t>
            </a:r>
          </a:p>
        </p:txBody>
      </p:sp>
      <p:sp>
        <p:nvSpPr>
          <p:cNvPr id="6" name="TextBox 5"/>
          <p:cNvSpPr txBox="1"/>
          <p:nvPr/>
        </p:nvSpPr>
        <p:spPr>
          <a:xfrm>
            <a:off x="457200" y="4389120"/>
            <a:ext cx="11277295" cy="365760"/>
          </a:xfrm>
          <a:prstGeom prst="rect">
            <a:avLst/>
          </a:prstGeom>
          <a:noFill/>
        </p:spPr>
        <p:txBody>
          <a:bodyPr wrap="none">
            <a:spAutoFit/>
          </a:bodyPr>
          <a:lstStyle/>
          <a:p>
            <a:pPr algn="ctr">
              <a:defRPr sz="1200">
                <a:solidFill>
                  <a:srgbClr val="1B2A4A"/>
                </a:solidFill>
              </a:defRPr>
            </a:pPr>
            <a:r>
              <a:t>2026-02-25  |  Duration: 1h 40m  |  Models Tested: 8  |  Total Cost: $18.73</a:t>
            </a:r>
          </a:p>
        </p:txBody>
      </p:sp>
      <p:cxnSp>
        <p:nvCxnSpPr>
          <p:cNvPr id="7" name="Connector 6"/>
          <p:cNvCxnSpPr/>
          <p:nvPr/>
        </p:nvCxnSpPr>
        <p:spPr>
          <a:xfrm>
            <a:off x="0" y="6812280"/>
            <a:ext cx="12191695" cy="0"/>
          </a:xfrm>
          <a:prstGeom prst="line">
            <a:avLst/>
          </a:prstGeom>
          <a:ln w="25400">
            <a:solidFill>
              <a:srgbClr val="0B5394"/>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Claude Opus 4.6 [Reasoning (high)] — Judge Feedback</a:t>
            </a:r>
          </a:p>
        </p:txBody>
      </p:sp>
      <p:sp>
        <p:nvSpPr>
          <p:cNvPr id="3" name="TextBox 2"/>
          <p:cNvSpPr txBox="1"/>
          <p:nvPr/>
        </p:nvSpPr>
        <p:spPr>
          <a:xfrm>
            <a:off x="457200" y="1371600"/>
            <a:ext cx="11277295" cy="274320"/>
          </a:xfrm>
          <a:prstGeom prst="rect">
            <a:avLst/>
          </a:prstGeom>
          <a:noFill/>
        </p:spPr>
        <p:txBody>
          <a:bodyPr wrap="none">
            <a:spAutoFit/>
          </a:bodyPr>
          <a:lstStyle/>
          <a:p>
            <a:pPr>
              <a:defRPr sz="1400" b="1">
                <a:solidFill>
                  <a:srgbClr val="0B5394"/>
                </a:solidFill>
              </a:defRPr>
            </a:pPr>
            <a:r>
              <a:t>Gemini 3 Flash Preview</a:t>
            </a:r>
          </a:p>
        </p:txBody>
      </p:sp>
      <p:sp>
        <p:nvSpPr>
          <p:cNvPr id="4" name="TextBox 3"/>
          <p:cNvSpPr txBox="1"/>
          <p:nvPr/>
        </p:nvSpPr>
        <p:spPr>
          <a:xfrm>
            <a:off x="640080" y="1737360"/>
            <a:ext cx="10637215" cy="457200"/>
          </a:xfrm>
          <a:prstGeom prst="rect">
            <a:avLst/>
          </a:prstGeom>
          <a:solidFill>
            <a:srgbClr val="F0F5FA"/>
          </a:solidFill>
        </p:spPr>
        <p:txBody>
          <a:bodyPr wrap="square">
            <a:spAutoFit/>
          </a:bodyPr>
          <a:lstStyle/>
          <a:p>
            <a:pPr>
              <a:defRPr sz="1100">
                <a:solidFill>
                  <a:srgbClr val="1B2A4A"/>
                </a:solidFill>
              </a:defRPr>
            </a:pPr>
            <a:r>
              <a:t>The premier performer providing the most nuanced, professional, and pedagogically superior responses across all domains.</a:t>
            </a:r>
          </a:p>
        </p:txBody>
      </p:sp>
      <p:sp>
        <p:nvSpPr>
          <p:cNvPr id="5" name="TextBox 4"/>
          <p:cNvSpPr txBox="1"/>
          <p:nvPr/>
        </p:nvSpPr>
        <p:spPr>
          <a:xfrm>
            <a:off x="640080" y="2286000"/>
            <a:ext cx="10637215" cy="274320"/>
          </a:xfrm>
          <a:prstGeom prst="rect">
            <a:avLst/>
          </a:prstGeom>
          <a:noFill/>
        </p:spPr>
        <p:txBody>
          <a:bodyPr wrap="square">
            <a:spAutoFit/>
          </a:bodyPr>
          <a:lstStyle/>
          <a:p>
            <a:pPr>
              <a:defRPr sz="900">
                <a:solidFill>
                  <a:srgbClr val="059669"/>
                </a:solidFill>
              </a:defRPr>
            </a:pPr>
            <a:r>
              <a:t>✓ Exceptional use of tables, LaTeX, and professional terminology to enhance clarity and authority.</a:t>
            </a:r>
          </a:p>
        </p:txBody>
      </p:sp>
      <p:sp>
        <p:nvSpPr>
          <p:cNvPr id="6" name="TextBox 5"/>
          <p:cNvSpPr txBox="1"/>
          <p:nvPr/>
        </p:nvSpPr>
        <p:spPr>
          <a:xfrm>
            <a:off x="640080" y="2606040"/>
            <a:ext cx="10637215" cy="274320"/>
          </a:xfrm>
          <a:prstGeom prst="rect">
            <a:avLst/>
          </a:prstGeom>
          <a:noFill/>
        </p:spPr>
        <p:txBody>
          <a:bodyPr wrap="square">
            <a:spAutoFit/>
          </a:bodyPr>
          <a:lstStyle/>
          <a:p>
            <a:pPr>
              <a:defRPr sz="900">
                <a:solidFill>
                  <a:srgbClr val="059669"/>
                </a:solidFill>
              </a:defRPr>
            </a:pPr>
            <a:r>
              <a:t>✓ Deeply insightful analysis that identifies non-obvious second-order effects and business nuances.</a:t>
            </a:r>
          </a:p>
        </p:txBody>
      </p:sp>
      <p:sp>
        <p:nvSpPr>
          <p:cNvPr id="7" name="TextBox 6"/>
          <p:cNvSpPr txBox="1"/>
          <p:nvPr/>
        </p:nvSpPr>
        <p:spPr>
          <a:xfrm>
            <a:off x="640080" y="2926080"/>
            <a:ext cx="10637215" cy="274320"/>
          </a:xfrm>
          <a:prstGeom prst="rect">
            <a:avLst/>
          </a:prstGeom>
          <a:noFill/>
        </p:spPr>
        <p:txBody>
          <a:bodyPr wrap="square">
            <a:spAutoFit/>
          </a:bodyPr>
          <a:lstStyle/>
          <a:p>
            <a:pPr>
              <a:defRPr sz="900">
                <a:solidFill>
                  <a:srgbClr val="059669"/>
                </a:solidFill>
              </a:defRPr>
            </a:pPr>
            <a:r>
              <a:t>✓ Logically airtight proofs and exhaustive verification steps across mathematical and causal tasks.</a:t>
            </a:r>
          </a:p>
        </p:txBody>
      </p:sp>
      <p:sp>
        <p:nvSpPr>
          <p:cNvPr id="8" name="TextBox 7"/>
          <p:cNvSpPr txBox="1"/>
          <p:nvPr/>
        </p:nvSpPr>
        <p:spPr>
          <a:xfrm>
            <a:off x="640080" y="3246120"/>
            <a:ext cx="10637215" cy="274320"/>
          </a:xfrm>
          <a:prstGeom prst="rect">
            <a:avLst/>
          </a:prstGeom>
          <a:noFill/>
        </p:spPr>
        <p:txBody>
          <a:bodyPr wrap="square">
            <a:spAutoFit/>
          </a:bodyPr>
          <a:lstStyle/>
          <a:p>
            <a:pPr>
              <a:defRPr sz="900">
                <a:solidFill>
                  <a:srgbClr val="DC2626"/>
                </a:solidFill>
              </a:defRPr>
            </a:pPr>
            <a:r>
              <a:t>✗ Occasional minor rounding in early steps before final calculations.</a:t>
            </a:r>
          </a:p>
        </p:txBody>
      </p:sp>
      <p:sp>
        <p:nvSpPr>
          <p:cNvPr id="9" name="TextBox 8"/>
          <p:cNvSpPr txBox="1"/>
          <p:nvPr/>
        </p:nvSpPr>
        <p:spPr>
          <a:xfrm>
            <a:off x="640080" y="3566160"/>
            <a:ext cx="10637215" cy="274320"/>
          </a:xfrm>
          <a:prstGeom prst="rect">
            <a:avLst/>
          </a:prstGeom>
          <a:noFill/>
        </p:spPr>
        <p:txBody>
          <a:bodyPr wrap="square">
            <a:spAutoFit/>
          </a:bodyPr>
          <a:lstStyle/>
          <a:p>
            <a:pPr>
              <a:defRPr sz="900">
                <a:solidFill>
                  <a:srgbClr val="DC2626"/>
                </a:solidFill>
              </a:defRPr>
            </a:pPr>
            <a:r>
              <a:t>✗ Slightly less 'back-of-the-envelope' transparency compared to models that prioritize raw estimation.</a:t>
            </a:r>
          </a:p>
        </p:txBody>
      </p:sp>
      <p:sp>
        <p:nvSpPr>
          <p:cNvPr id="10" name="TextBox 9"/>
          <p:cNvSpPr txBox="1"/>
          <p:nvPr/>
        </p:nvSpPr>
        <p:spPr>
          <a:xfrm>
            <a:off x="457200" y="4160520"/>
            <a:ext cx="11277295" cy="274320"/>
          </a:xfrm>
          <a:prstGeom prst="rect">
            <a:avLst/>
          </a:prstGeom>
          <a:noFill/>
        </p:spPr>
        <p:txBody>
          <a:bodyPr wrap="none">
            <a:spAutoFit/>
          </a:bodyPr>
          <a:lstStyle/>
          <a:p>
            <a:pPr>
              <a:defRPr sz="1400" b="1">
                <a:solidFill>
                  <a:srgbClr val="0B5394"/>
                </a:solidFill>
              </a:defRPr>
            </a:pPr>
            <a:r>
              <a:t>GPT-5.2-chat-latest</a:t>
            </a:r>
          </a:p>
        </p:txBody>
      </p:sp>
      <p:sp>
        <p:nvSpPr>
          <p:cNvPr id="11" name="TextBox 10"/>
          <p:cNvSpPr txBox="1"/>
          <p:nvPr/>
        </p:nvSpPr>
        <p:spPr>
          <a:xfrm>
            <a:off x="640080" y="4526280"/>
            <a:ext cx="10637215" cy="457200"/>
          </a:xfrm>
          <a:prstGeom prst="rect">
            <a:avLst/>
          </a:prstGeom>
          <a:solidFill>
            <a:srgbClr val="F0F5FA"/>
          </a:solidFill>
        </p:spPr>
        <p:txBody>
          <a:bodyPr wrap="square">
            <a:spAutoFit/>
          </a:bodyPr>
          <a:lstStyle/>
          <a:p>
            <a:pPr>
              <a:defRPr sz="1100">
                <a:solidFill>
                  <a:srgbClr val="1B2A4A"/>
                </a:solidFill>
              </a:defRPr>
            </a:pPr>
            <a:r>
              <a:t>Exceptionally rigorous and comprehensive, with minor logical missteps and occasional verbosity preventing a near-perfect performance.</a:t>
            </a:r>
          </a:p>
        </p:txBody>
      </p:sp>
      <p:sp>
        <p:nvSpPr>
          <p:cNvPr id="12" name="TextBox 11"/>
          <p:cNvSpPr txBox="1"/>
          <p:nvPr/>
        </p:nvSpPr>
        <p:spPr>
          <a:xfrm>
            <a:off x="640080" y="5074920"/>
            <a:ext cx="10637215" cy="274320"/>
          </a:xfrm>
          <a:prstGeom prst="rect">
            <a:avLst/>
          </a:prstGeom>
          <a:noFill/>
        </p:spPr>
        <p:txBody>
          <a:bodyPr wrap="square">
            <a:spAutoFit/>
          </a:bodyPr>
          <a:lstStyle/>
          <a:p>
            <a:pPr>
              <a:defRPr sz="900">
                <a:solidFill>
                  <a:srgbClr val="059669"/>
                </a:solidFill>
              </a:defRPr>
            </a:pPr>
            <a:r>
              <a:t>✓ Highly systematic structure with explicit tables, formal setups, and verification steps across domains.</a:t>
            </a:r>
          </a:p>
        </p:txBody>
      </p:sp>
      <p:sp>
        <p:nvSpPr>
          <p:cNvPr id="13" name="TextBox 12"/>
          <p:cNvSpPr txBox="1"/>
          <p:nvPr/>
        </p:nvSpPr>
        <p:spPr>
          <a:xfrm>
            <a:off x="640080" y="5394959"/>
            <a:ext cx="10637215" cy="274320"/>
          </a:xfrm>
          <a:prstGeom prst="rect">
            <a:avLst/>
          </a:prstGeom>
          <a:noFill/>
        </p:spPr>
        <p:txBody>
          <a:bodyPr wrap="square">
            <a:spAutoFit/>
          </a:bodyPr>
          <a:lstStyle/>
          <a:p>
            <a:pPr>
              <a:defRPr sz="900">
                <a:solidFill>
                  <a:srgbClr val="059669"/>
                </a:solidFill>
              </a:defRPr>
            </a:pPr>
            <a:r>
              <a:t>✓ Strong quantitative accuracy in most mathematical, probabilistic, and optimization tasks.</a:t>
            </a:r>
          </a:p>
        </p:txBody>
      </p:sp>
      <p:sp>
        <p:nvSpPr>
          <p:cNvPr id="14" name="TextBox 13"/>
          <p:cNvSpPr txBox="1"/>
          <p:nvPr/>
        </p:nvSpPr>
        <p:spPr>
          <a:xfrm>
            <a:off x="640080" y="5714999"/>
            <a:ext cx="10637215" cy="274320"/>
          </a:xfrm>
          <a:prstGeom prst="rect">
            <a:avLst/>
          </a:prstGeom>
          <a:noFill/>
        </p:spPr>
        <p:txBody>
          <a:bodyPr wrap="square">
            <a:spAutoFit/>
          </a:bodyPr>
          <a:lstStyle/>
          <a:p>
            <a:pPr>
              <a:defRPr sz="900">
                <a:solidFill>
                  <a:srgbClr val="059669"/>
                </a:solidFill>
              </a:defRPr>
            </a:pPr>
            <a:r>
              <a:t>✓ Sophisticated causal reasoning, counterfactual analysis, and assumption transparency.</a:t>
            </a:r>
          </a:p>
        </p:txBody>
      </p:sp>
      <p:sp>
        <p:nvSpPr>
          <p:cNvPr id="15" name="TextBox 14"/>
          <p:cNvSpPr txBox="1"/>
          <p:nvPr/>
        </p:nvSpPr>
        <p:spPr>
          <a:xfrm>
            <a:off x="640080" y="6035039"/>
            <a:ext cx="10637215" cy="274320"/>
          </a:xfrm>
          <a:prstGeom prst="rect">
            <a:avLst/>
          </a:prstGeom>
          <a:noFill/>
        </p:spPr>
        <p:txBody>
          <a:bodyPr wrap="square">
            <a:spAutoFit/>
          </a:bodyPr>
          <a:lstStyle/>
          <a:p>
            <a:pPr>
              <a:defRPr sz="900">
                <a:solidFill>
                  <a:srgbClr val="059669"/>
                </a:solidFill>
              </a:defRPr>
            </a:pPr>
            <a:r>
              <a:t>✓ Clear separation of conceptual distinctions (e.g., sufficient vs. necessary, welfare vs. fiscal lenses).</a:t>
            </a:r>
          </a:p>
        </p:txBody>
      </p:sp>
      <p:sp>
        <p:nvSpPr>
          <p:cNvPr id="16" name="TextBox 15"/>
          <p:cNvSpPr txBox="1"/>
          <p:nvPr/>
        </p:nvSpPr>
        <p:spPr>
          <a:xfrm>
            <a:off x="640080" y="6355079"/>
            <a:ext cx="10637215" cy="274320"/>
          </a:xfrm>
          <a:prstGeom prst="rect">
            <a:avLst/>
          </a:prstGeom>
          <a:noFill/>
        </p:spPr>
        <p:txBody>
          <a:bodyPr wrap="square">
            <a:spAutoFit/>
          </a:bodyPr>
          <a:lstStyle/>
          <a:p>
            <a:pPr>
              <a:defRPr sz="900">
                <a:solidFill>
                  <a:srgbClr val="DC2626"/>
                </a:solidFill>
              </a:defRPr>
            </a:pPr>
            <a:r>
              <a:t>✗ Several logical classification errors involving sufficiency vs. necessity distinctions.</a:t>
            </a:r>
          </a:p>
        </p:txBody>
      </p:sp>
      <p:sp>
        <p:nvSpPr>
          <p:cNvPr id="17" name="TextBox 16"/>
          <p:cNvSpPr txBox="1"/>
          <p:nvPr/>
        </p:nvSpPr>
        <p:spPr>
          <a:xfrm>
            <a:off x="640080" y="6675119"/>
            <a:ext cx="10637215" cy="274320"/>
          </a:xfrm>
          <a:prstGeom prst="rect">
            <a:avLst/>
          </a:prstGeom>
          <a:noFill/>
        </p:spPr>
        <p:txBody>
          <a:bodyPr wrap="square">
            <a:spAutoFit/>
          </a:bodyPr>
          <a:lstStyle/>
          <a:p>
            <a:pPr>
              <a:defRPr sz="900">
                <a:solidFill>
                  <a:srgbClr val="DC2626"/>
                </a:solidFill>
              </a:defRPr>
            </a:pPr>
            <a:r>
              <a:t>✗ Occasional rounding ambiguity and minor numerical framing inconsistencies.</a:t>
            </a:r>
          </a:p>
        </p:txBody>
      </p:sp>
      <p:sp>
        <p:nvSpPr>
          <p:cNvPr id="18" name="TextBox 17"/>
          <p:cNvSpPr txBox="1"/>
          <p:nvPr/>
        </p:nvSpPr>
        <p:spPr>
          <a:xfrm>
            <a:off x="640080" y="6995159"/>
            <a:ext cx="10637215" cy="274320"/>
          </a:xfrm>
          <a:prstGeom prst="rect">
            <a:avLst/>
          </a:prstGeom>
          <a:noFill/>
        </p:spPr>
        <p:txBody>
          <a:bodyPr wrap="square">
            <a:spAutoFit/>
          </a:bodyPr>
          <a:lstStyle/>
          <a:p>
            <a:pPr>
              <a:defRPr sz="900">
                <a:solidFill>
                  <a:srgbClr val="DC2626"/>
                </a:solidFill>
              </a:defRPr>
            </a:pPr>
            <a:r>
              <a:t>✗ Tendency toward verbosity and redundancy that reduces concision.</a:t>
            </a:r>
          </a:p>
        </p:txBody>
      </p:sp>
      <p:sp>
        <p:nvSpPr>
          <p:cNvPr id="19" name="TextBox 18"/>
          <p:cNvSpPr txBox="1"/>
          <p:nvPr/>
        </p:nvSpPr>
        <p:spPr>
          <a:xfrm>
            <a:off x="640080" y="7315199"/>
            <a:ext cx="10637215" cy="274320"/>
          </a:xfrm>
          <a:prstGeom prst="rect">
            <a:avLst/>
          </a:prstGeom>
          <a:noFill/>
        </p:spPr>
        <p:txBody>
          <a:bodyPr wrap="square">
            <a:spAutoFit/>
          </a:bodyPr>
          <a:lstStyle/>
          <a:p>
            <a:pPr>
              <a:defRPr sz="900">
                <a:solidFill>
                  <a:srgbClr val="DC2626"/>
                </a:solidFill>
              </a:defRPr>
            </a:pPr>
            <a:r>
              <a:t>✗ Some asserted structural claims lack full formal justification.</a:t>
            </a:r>
          </a:p>
        </p:txBody>
      </p:sp>
      <p:cxnSp>
        <p:nvCxnSpPr>
          <p:cNvPr id="20" name="Connector 1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9144000" cy="548640"/>
          </a:xfrm>
          <a:prstGeom prst="rect">
            <a:avLst/>
          </a:prstGeom>
          <a:noFill/>
        </p:spPr>
        <p:txBody>
          <a:bodyPr wrap="none">
            <a:spAutoFit/>
          </a:bodyPr>
          <a:lstStyle/>
          <a:p>
            <a:pPr>
              <a:defRPr sz="2800" b="1">
                <a:solidFill>
                  <a:srgbClr val="0B5394"/>
                </a:solidFill>
              </a:defRPr>
            </a:pPr>
            <a:r>
              <a:t>GPT-OSS 120B</a:t>
            </a:r>
          </a:p>
        </p:txBody>
      </p:sp>
      <p:sp>
        <p:nvSpPr>
          <p:cNvPr id="3" name="TextBox 2"/>
          <p:cNvSpPr txBox="1"/>
          <p:nvPr/>
        </p:nvSpPr>
        <p:spPr>
          <a:xfrm>
            <a:off x="10058400" y="365760"/>
            <a:ext cx="1645920" cy="457200"/>
          </a:xfrm>
          <a:prstGeom prst="rect">
            <a:avLst/>
          </a:prstGeom>
          <a:solidFill>
            <a:srgbClr val="0EA5E9"/>
          </a:solidFill>
        </p:spPr>
        <p:txBody>
          <a:bodyPr wrap="none">
            <a:spAutoFit/>
          </a:bodyPr>
          <a:lstStyle/>
          <a:p>
            <a:pPr algn="ctr">
              <a:defRPr sz="2000" b="1">
                <a:solidFill>
                  <a:srgbClr val="FFFFFF"/>
                </a:solidFill>
              </a:defRPr>
            </a:pPr>
            <a:r>
              <a:t>#2</a:t>
            </a:r>
          </a:p>
        </p:txBody>
      </p:sp>
      <p:sp>
        <p:nvSpPr>
          <p:cNvPr id="4" name="TextBox 3"/>
          <p:cNvSpPr txBox="1"/>
          <p:nvPr/>
        </p:nvSpPr>
        <p:spPr>
          <a:xfrm>
            <a:off x="457200" y="914400"/>
            <a:ext cx="9144000" cy="274320"/>
          </a:xfrm>
          <a:prstGeom prst="rect">
            <a:avLst/>
          </a:prstGeom>
          <a:noFill/>
        </p:spPr>
        <p:txBody>
          <a:bodyPr wrap="none">
            <a:spAutoFit/>
          </a:bodyPr>
          <a:lstStyle/>
          <a:p>
            <a:pPr>
              <a:defRPr sz="1100">
                <a:solidFill>
                  <a:srgbClr val="5A6B85"/>
                </a:solidFill>
              </a:defRPr>
            </a:pPr>
            <a:r>
              <a:t>lmstudio</a:t>
            </a:r>
          </a:p>
        </p:txBody>
      </p:sp>
      <p:sp>
        <p:nvSpPr>
          <p:cNvPr id="5" name="TextBox 4"/>
          <p:cNvSpPr txBox="1"/>
          <p:nvPr/>
        </p:nvSpPr>
        <p:spPr>
          <a:xfrm>
            <a:off x="457200" y="1371600"/>
            <a:ext cx="2743200" cy="640080"/>
          </a:xfrm>
          <a:prstGeom prst="rect">
            <a:avLst/>
          </a:prstGeom>
          <a:noFill/>
        </p:spPr>
        <p:txBody>
          <a:bodyPr wrap="none">
            <a:spAutoFit/>
          </a:bodyPr>
          <a:lstStyle/>
          <a:p>
            <a:pPr>
              <a:defRPr sz="900">
                <a:solidFill>
                  <a:srgbClr val="5A6B85"/>
                </a:solidFill>
              </a:defRPr>
            </a:pPr>
            <a:r>
              <a:t>Weighted Score</a:t>
            </a:r>
          </a:p>
          <a:p>
            <a:pPr>
              <a:defRPr sz="1100" b="1">
                <a:solidFill>
                  <a:srgbClr val="1B2A4A"/>
                </a:solidFill>
              </a:defRPr>
            </a:pPr>
            <a:r>
              <a:t>9.10</a:t>
            </a:r>
          </a:p>
        </p:txBody>
      </p:sp>
      <p:sp>
        <p:nvSpPr>
          <p:cNvPr id="6" name="TextBox 5"/>
          <p:cNvSpPr txBox="1"/>
          <p:nvPr/>
        </p:nvSpPr>
        <p:spPr>
          <a:xfrm>
            <a:off x="3291840" y="1371600"/>
            <a:ext cx="2743200" cy="640080"/>
          </a:xfrm>
          <a:prstGeom prst="rect">
            <a:avLst/>
          </a:prstGeom>
          <a:noFill/>
        </p:spPr>
        <p:txBody>
          <a:bodyPr wrap="none">
            <a:spAutoFit/>
          </a:bodyPr>
          <a:lstStyle/>
          <a:p>
            <a:pPr>
              <a:defRPr sz="900">
                <a:solidFill>
                  <a:srgbClr val="5A6B85"/>
                </a:solidFill>
              </a:defRPr>
            </a:pPr>
            <a:r>
              <a:t>Win Count</a:t>
            </a:r>
          </a:p>
          <a:p>
            <a:pPr>
              <a:defRPr sz="1100" b="1">
                <a:solidFill>
                  <a:srgbClr val="1B2A4A"/>
                </a:solidFill>
              </a:defRPr>
            </a:pPr>
            <a:r>
              <a:t>14</a:t>
            </a:r>
          </a:p>
        </p:txBody>
      </p:sp>
      <p:sp>
        <p:nvSpPr>
          <p:cNvPr id="7" name="TextBox 6"/>
          <p:cNvSpPr txBox="1"/>
          <p:nvPr/>
        </p:nvSpPr>
        <p:spPr>
          <a:xfrm>
            <a:off x="6126480" y="1371600"/>
            <a:ext cx="2743200" cy="640080"/>
          </a:xfrm>
          <a:prstGeom prst="rect">
            <a:avLst/>
          </a:prstGeom>
          <a:noFill/>
        </p:spPr>
        <p:txBody>
          <a:bodyPr wrap="none">
            <a:spAutoFit/>
          </a:bodyPr>
          <a:lstStyle/>
          <a:p>
            <a:pPr>
              <a:defRPr sz="900">
                <a:solidFill>
                  <a:srgbClr val="5A6B85"/>
                </a:solidFill>
              </a:defRPr>
            </a:pPr>
            <a:r>
              <a:t>Total Tokens</a:t>
            </a:r>
          </a:p>
          <a:p>
            <a:pPr>
              <a:defRPr sz="1100" b="1">
                <a:solidFill>
                  <a:srgbClr val="1B2A4A"/>
                </a:solidFill>
              </a:defRPr>
            </a:pPr>
            <a:r>
              <a:t>118,994</a:t>
            </a:r>
          </a:p>
        </p:txBody>
      </p:sp>
      <p:sp>
        <p:nvSpPr>
          <p:cNvPr id="8" name="TextBox 7"/>
          <p:cNvSpPr txBox="1"/>
          <p:nvPr/>
        </p:nvSpPr>
        <p:spPr>
          <a:xfrm>
            <a:off x="8961120" y="1371600"/>
            <a:ext cx="2743200" cy="640080"/>
          </a:xfrm>
          <a:prstGeom prst="rect">
            <a:avLst/>
          </a:prstGeom>
          <a:noFill/>
        </p:spPr>
        <p:txBody>
          <a:bodyPr wrap="none">
            <a:spAutoFit/>
          </a:bodyPr>
          <a:lstStyle/>
          <a:p>
            <a:pPr>
              <a:defRPr sz="900">
                <a:solidFill>
                  <a:srgbClr val="5A6B85"/>
                </a:solidFill>
              </a:defRPr>
            </a:pPr>
            <a:r>
              <a:t>Est. Cost</a:t>
            </a:r>
          </a:p>
          <a:p>
            <a:pPr>
              <a:defRPr sz="1100" b="1">
                <a:solidFill>
                  <a:srgbClr val="1B2A4A"/>
                </a:solidFill>
              </a:defRPr>
            </a:pPr>
            <a:r>
              <a:t>Free</a:t>
            </a:r>
          </a:p>
        </p:txBody>
      </p:sp>
      <p:sp>
        <p:nvSpPr>
          <p:cNvPr id="9" name="TextBox 8"/>
          <p:cNvSpPr txBox="1"/>
          <p:nvPr/>
        </p:nvSpPr>
        <p:spPr>
          <a:xfrm>
            <a:off x="457200" y="2103120"/>
            <a:ext cx="2743200" cy="640080"/>
          </a:xfrm>
          <a:prstGeom prst="rect">
            <a:avLst/>
          </a:prstGeom>
          <a:noFill/>
        </p:spPr>
        <p:txBody>
          <a:bodyPr wrap="none">
            <a:spAutoFit/>
          </a:bodyPr>
          <a:lstStyle/>
          <a:p>
            <a:pPr>
              <a:defRPr sz="900">
                <a:solidFill>
                  <a:srgbClr val="5A6B85"/>
                </a:solidFill>
              </a:defRPr>
            </a:pPr>
            <a:r>
              <a:t>Tokens/sec</a:t>
            </a:r>
          </a:p>
          <a:p>
            <a:pPr>
              <a:defRPr sz="1100" b="1">
                <a:solidFill>
                  <a:srgbClr val="1B2A4A"/>
                </a:solidFill>
              </a:defRPr>
            </a:pPr>
            <a:r>
              <a:t>45.5</a:t>
            </a:r>
          </a:p>
        </p:txBody>
      </p:sp>
      <p:sp>
        <p:nvSpPr>
          <p:cNvPr id="10" name="TextBox 9"/>
          <p:cNvSpPr txBox="1"/>
          <p:nvPr/>
        </p:nvSpPr>
        <p:spPr>
          <a:xfrm>
            <a:off x="3291840" y="2103120"/>
            <a:ext cx="2743200" cy="640080"/>
          </a:xfrm>
          <a:prstGeom prst="rect">
            <a:avLst/>
          </a:prstGeom>
          <a:noFill/>
        </p:spPr>
        <p:txBody>
          <a:bodyPr wrap="none">
            <a:spAutoFit/>
          </a:bodyPr>
          <a:lstStyle/>
          <a:p>
            <a:pPr>
              <a:defRPr sz="900">
                <a:solidFill>
                  <a:srgbClr val="5A6B85"/>
                </a:solidFill>
              </a:defRPr>
            </a:pPr>
            <a:r>
              <a:t>Avg Latency</a:t>
            </a:r>
          </a:p>
          <a:p>
            <a:pPr>
              <a:defRPr sz="1100" b="1">
                <a:solidFill>
                  <a:srgbClr val="1B2A4A"/>
                </a:solidFill>
              </a:defRPr>
            </a:pPr>
            <a:r>
              <a:t>104617ms</a:t>
            </a:r>
          </a:p>
        </p:txBody>
      </p:sp>
      <p:sp>
        <p:nvSpPr>
          <p:cNvPr id="11" name="TextBox 10"/>
          <p:cNvSpPr txBox="1"/>
          <p:nvPr/>
        </p:nvSpPr>
        <p:spPr>
          <a:xfrm>
            <a:off x="6126480" y="2103120"/>
            <a:ext cx="2743200" cy="640080"/>
          </a:xfrm>
          <a:prstGeom prst="rect">
            <a:avLst/>
          </a:prstGeom>
          <a:noFill/>
        </p:spPr>
        <p:txBody>
          <a:bodyPr wrap="none">
            <a:spAutoFit/>
          </a:bodyPr>
          <a:lstStyle/>
          <a:p>
            <a:pPr>
              <a:defRPr sz="900">
                <a:solidFill>
                  <a:srgbClr val="5A6B85"/>
                </a:solidFill>
              </a:defRPr>
            </a:pPr>
            <a:r>
              <a:t>P50</a:t>
            </a:r>
          </a:p>
          <a:p>
            <a:pPr>
              <a:defRPr sz="1100" b="1">
                <a:solidFill>
                  <a:srgbClr val="1B2A4A"/>
                </a:solidFill>
              </a:defRPr>
            </a:pPr>
            <a:r>
              <a:t>103408ms</a:t>
            </a:r>
          </a:p>
        </p:txBody>
      </p:sp>
      <p:sp>
        <p:nvSpPr>
          <p:cNvPr id="12" name="TextBox 11"/>
          <p:cNvSpPr txBox="1"/>
          <p:nvPr/>
        </p:nvSpPr>
        <p:spPr>
          <a:xfrm>
            <a:off x="8961120" y="2103120"/>
            <a:ext cx="2743200" cy="640080"/>
          </a:xfrm>
          <a:prstGeom prst="rect">
            <a:avLst/>
          </a:prstGeom>
          <a:noFill/>
        </p:spPr>
        <p:txBody>
          <a:bodyPr wrap="none">
            <a:spAutoFit/>
          </a:bodyPr>
          <a:lstStyle/>
          <a:p>
            <a:pPr>
              <a:defRPr sz="900">
                <a:solidFill>
                  <a:srgbClr val="5A6B85"/>
                </a:solidFill>
              </a:defRPr>
            </a:pPr>
            <a:r>
              <a:t>P95</a:t>
            </a:r>
          </a:p>
          <a:p>
            <a:pPr>
              <a:defRPr sz="1100" b="1">
                <a:solidFill>
                  <a:srgbClr val="1B2A4A"/>
                </a:solidFill>
              </a:defRPr>
            </a:pPr>
            <a:r>
              <a:t>162325ms</a:t>
            </a:r>
          </a:p>
        </p:txBody>
      </p:sp>
      <p:sp>
        <p:nvSpPr>
          <p:cNvPr id="13" name="TextBox 12"/>
          <p:cNvSpPr txBox="1"/>
          <p:nvPr/>
        </p:nvSpPr>
        <p:spPr>
          <a:xfrm>
            <a:off x="457200" y="3017520"/>
            <a:ext cx="11277295" cy="365760"/>
          </a:xfrm>
          <a:prstGeom prst="rect">
            <a:avLst/>
          </a:prstGeom>
          <a:noFill/>
        </p:spPr>
        <p:txBody>
          <a:bodyPr wrap="none">
            <a:spAutoFit/>
          </a:bodyPr>
          <a:lstStyle/>
          <a:p>
            <a:pPr>
              <a:defRPr sz="900">
                <a:solidFill>
                  <a:srgbClr val="0EA5E9"/>
                </a:solidFill>
              </a:defRPr>
            </a:pPr>
            <a:r>
              <a:t>• Free</a:t>
            </a:r>
          </a:p>
        </p:txBody>
      </p:sp>
      <p:sp>
        <p:nvSpPr>
          <p:cNvPr id="14" name="TextBox 13"/>
          <p:cNvSpPr txBox="1"/>
          <p:nvPr/>
        </p:nvSpPr>
        <p:spPr>
          <a:xfrm>
            <a:off x="457200" y="3657600"/>
            <a:ext cx="11277295" cy="274320"/>
          </a:xfrm>
          <a:prstGeom prst="rect">
            <a:avLst/>
          </a:prstGeom>
          <a:noFill/>
        </p:spPr>
        <p:txBody>
          <a:bodyPr wrap="none">
            <a:spAutoFit/>
          </a:bodyPr>
          <a:lstStyle/>
          <a:p>
            <a:pPr>
              <a:defRPr sz="1400" b="1">
                <a:solidFill>
                  <a:srgbClr val="1B2A4A"/>
                </a:solidFill>
              </a:defRPr>
            </a:pPr>
            <a:r>
              <a:t>Per-Criterion Scores</a:t>
            </a:r>
          </a:p>
        </p:txBody>
      </p:sp>
      <p:sp>
        <p:nvSpPr>
          <p:cNvPr id="15" name="TextBox 14"/>
          <p:cNvSpPr txBox="1"/>
          <p:nvPr/>
        </p:nvSpPr>
        <p:spPr>
          <a:xfrm>
            <a:off x="457200" y="4023360"/>
            <a:ext cx="2286000" cy="228600"/>
          </a:xfrm>
          <a:prstGeom prst="rect">
            <a:avLst/>
          </a:prstGeom>
          <a:noFill/>
        </p:spPr>
        <p:txBody>
          <a:bodyPr wrap="none">
            <a:spAutoFit/>
          </a:bodyPr>
          <a:lstStyle/>
          <a:p>
            <a:pPr>
              <a:defRPr sz="900">
                <a:solidFill>
                  <a:srgbClr val="1B2A4A"/>
                </a:solidFill>
              </a:defRPr>
            </a:pPr>
            <a:r>
              <a:t>Reasoning Validity</a:t>
            </a:r>
          </a:p>
        </p:txBody>
      </p:sp>
      <p:sp>
        <p:nvSpPr>
          <p:cNvPr id="16" name="Rectangle 15"/>
          <p:cNvSpPr/>
          <p:nvPr/>
        </p:nvSpPr>
        <p:spPr>
          <a:xfrm>
            <a:off x="2926080" y="4069080"/>
            <a:ext cx="6192773" cy="182880"/>
          </a:xfrm>
          <a:prstGeom prst="rect">
            <a:avLst/>
          </a:prstGeom>
          <a:solidFill>
            <a:srgbClr val="7F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058400" y="4023360"/>
            <a:ext cx="1371600" cy="228600"/>
          </a:xfrm>
          <a:prstGeom prst="rect">
            <a:avLst/>
          </a:prstGeom>
          <a:noFill/>
        </p:spPr>
        <p:txBody>
          <a:bodyPr wrap="none">
            <a:spAutoFit/>
          </a:bodyPr>
          <a:lstStyle/>
          <a:p>
            <a:pPr algn="r">
              <a:defRPr sz="900" b="1">
                <a:solidFill>
                  <a:srgbClr val="1B2A4A"/>
                </a:solidFill>
              </a:defRPr>
            </a:pPr>
            <a:r>
              <a:t>9.03</a:t>
            </a:r>
          </a:p>
        </p:txBody>
      </p:sp>
      <p:sp>
        <p:nvSpPr>
          <p:cNvPr id="18" name="TextBox 17"/>
          <p:cNvSpPr txBox="1"/>
          <p:nvPr/>
        </p:nvSpPr>
        <p:spPr>
          <a:xfrm>
            <a:off x="457200" y="4343400"/>
            <a:ext cx="2286000" cy="228600"/>
          </a:xfrm>
          <a:prstGeom prst="rect">
            <a:avLst/>
          </a:prstGeom>
          <a:noFill/>
        </p:spPr>
        <p:txBody>
          <a:bodyPr wrap="none">
            <a:spAutoFit/>
          </a:bodyPr>
          <a:lstStyle/>
          <a:p>
            <a:pPr>
              <a:defRPr sz="900">
                <a:solidFill>
                  <a:srgbClr val="1B2A4A"/>
                </a:solidFill>
              </a:defRPr>
            </a:pPr>
            <a:r>
              <a:t>Solution Correctness</a:t>
            </a:r>
          </a:p>
        </p:txBody>
      </p:sp>
      <p:sp>
        <p:nvSpPr>
          <p:cNvPr id="19" name="Rectangle 18"/>
          <p:cNvSpPr/>
          <p:nvPr/>
        </p:nvSpPr>
        <p:spPr>
          <a:xfrm>
            <a:off x="2926080" y="4389120"/>
            <a:ext cx="6288786" cy="182880"/>
          </a:xfrm>
          <a:prstGeom prst="rect">
            <a:avLst/>
          </a:prstGeom>
          <a:solidFill>
            <a:srgbClr val="7C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058400" y="4343400"/>
            <a:ext cx="1371600" cy="228600"/>
          </a:xfrm>
          <a:prstGeom prst="rect">
            <a:avLst/>
          </a:prstGeom>
          <a:noFill/>
        </p:spPr>
        <p:txBody>
          <a:bodyPr wrap="none">
            <a:spAutoFit/>
          </a:bodyPr>
          <a:lstStyle/>
          <a:p>
            <a:pPr algn="r">
              <a:defRPr sz="900" b="1">
                <a:solidFill>
                  <a:srgbClr val="1B2A4A"/>
                </a:solidFill>
              </a:defRPr>
            </a:pPr>
            <a:r>
              <a:t>9.17</a:t>
            </a:r>
          </a:p>
        </p:txBody>
      </p:sp>
      <p:sp>
        <p:nvSpPr>
          <p:cNvPr id="21" name="TextBox 20"/>
          <p:cNvSpPr txBox="1"/>
          <p:nvPr/>
        </p:nvSpPr>
        <p:spPr>
          <a:xfrm>
            <a:off x="457200" y="4663440"/>
            <a:ext cx="2286000" cy="228600"/>
          </a:xfrm>
          <a:prstGeom prst="rect">
            <a:avLst/>
          </a:prstGeom>
          <a:noFill/>
        </p:spPr>
        <p:txBody>
          <a:bodyPr wrap="none">
            <a:spAutoFit/>
          </a:bodyPr>
          <a:lstStyle/>
          <a:p>
            <a:pPr>
              <a:defRPr sz="900">
                <a:solidFill>
                  <a:srgbClr val="1B2A4A"/>
                </a:solidFill>
              </a:defRPr>
            </a:pPr>
            <a:r>
              <a:t>Reasoning Transparency</a:t>
            </a:r>
          </a:p>
        </p:txBody>
      </p:sp>
      <p:sp>
        <p:nvSpPr>
          <p:cNvPr id="22" name="Rectangle 21"/>
          <p:cNvSpPr/>
          <p:nvPr/>
        </p:nvSpPr>
        <p:spPr>
          <a:xfrm>
            <a:off x="2926080" y="4709159"/>
            <a:ext cx="6391656" cy="182880"/>
          </a:xfrm>
          <a:prstGeom prst="rect">
            <a:avLst/>
          </a:prstGeom>
          <a:solidFill>
            <a:srgbClr val="78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058400" y="4663440"/>
            <a:ext cx="1371600" cy="228600"/>
          </a:xfrm>
          <a:prstGeom prst="rect">
            <a:avLst/>
          </a:prstGeom>
          <a:noFill/>
        </p:spPr>
        <p:txBody>
          <a:bodyPr wrap="none">
            <a:spAutoFit/>
          </a:bodyPr>
          <a:lstStyle/>
          <a:p>
            <a:pPr algn="r">
              <a:defRPr sz="900" b="1">
                <a:solidFill>
                  <a:srgbClr val="1B2A4A"/>
                </a:solidFill>
              </a:defRPr>
            </a:pPr>
            <a:r>
              <a:t>9.32</a:t>
            </a:r>
          </a:p>
        </p:txBody>
      </p:sp>
      <p:sp>
        <p:nvSpPr>
          <p:cNvPr id="24" name="TextBox 23"/>
          <p:cNvSpPr txBox="1"/>
          <p:nvPr/>
        </p:nvSpPr>
        <p:spPr>
          <a:xfrm>
            <a:off x="457200" y="4983479"/>
            <a:ext cx="2286000" cy="228600"/>
          </a:xfrm>
          <a:prstGeom prst="rect">
            <a:avLst/>
          </a:prstGeom>
          <a:noFill/>
        </p:spPr>
        <p:txBody>
          <a:bodyPr wrap="none">
            <a:spAutoFit/>
          </a:bodyPr>
          <a:lstStyle/>
          <a:p>
            <a:pPr>
              <a:defRPr sz="900">
                <a:solidFill>
                  <a:srgbClr val="1B2A4A"/>
                </a:solidFill>
              </a:defRPr>
            </a:pPr>
            <a:r>
              <a:t>Assumption Handling</a:t>
            </a:r>
          </a:p>
        </p:txBody>
      </p:sp>
      <p:sp>
        <p:nvSpPr>
          <p:cNvPr id="25" name="Rectangle 24"/>
          <p:cNvSpPr/>
          <p:nvPr/>
        </p:nvSpPr>
        <p:spPr>
          <a:xfrm>
            <a:off x="2926080" y="5029199"/>
            <a:ext cx="5987034" cy="182880"/>
          </a:xfrm>
          <a:prstGeom prst="rect">
            <a:avLst/>
          </a:prstGeom>
          <a:solidFill>
            <a:srgbClr val="87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058400" y="4983479"/>
            <a:ext cx="1371600" cy="228600"/>
          </a:xfrm>
          <a:prstGeom prst="rect">
            <a:avLst/>
          </a:prstGeom>
          <a:noFill/>
        </p:spPr>
        <p:txBody>
          <a:bodyPr wrap="none">
            <a:spAutoFit/>
          </a:bodyPr>
          <a:lstStyle/>
          <a:p>
            <a:pPr algn="r">
              <a:defRPr sz="900" b="1">
                <a:solidFill>
                  <a:srgbClr val="1B2A4A"/>
                </a:solidFill>
              </a:defRPr>
            </a:pPr>
            <a:r>
              <a:t>8.73</a:t>
            </a:r>
          </a:p>
        </p:txBody>
      </p:sp>
      <p:sp>
        <p:nvSpPr>
          <p:cNvPr id="27" name="TextBox 26"/>
          <p:cNvSpPr txBox="1"/>
          <p:nvPr/>
        </p:nvSpPr>
        <p:spPr>
          <a:xfrm>
            <a:off x="457200" y="5303519"/>
            <a:ext cx="2286000" cy="228600"/>
          </a:xfrm>
          <a:prstGeom prst="rect">
            <a:avLst/>
          </a:prstGeom>
          <a:noFill/>
        </p:spPr>
        <p:txBody>
          <a:bodyPr wrap="none">
            <a:spAutoFit/>
          </a:bodyPr>
          <a:lstStyle/>
          <a:p>
            <a:pPr>
              <a:defRPr sz="900">
                <a:solidFill>
                  <a:srgbClr val="1B2A4A"/>
                </a:solidFill>
              </a:defRPr>
            </a:pPr>
            <a:r>
              <a:t>Systematic Progression</a:t>
            </a:r>
          </a:p>
        </p:txBody>
      </p:sp>
      <p:sp>
        <p:nvSpPr>
          <p:cNvPr id="28" name="Rectangle 27"/>
          <p:cNvSpPr/>
          <p:nvPr/>
        </p:nvSpPr>
        <p:spPr>
          <a:xfrm>
            <a:off x="2926080" y="5349239"/>
            <a:ext cx="6343650" cy="182880"/>
          </a:xfrm>
          <a:prstGeom prst="rect">
            <a:avLst/>
          </a:prstGeom>
          <a:solidFill>
            <a:srgbClr val="7A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0058400" y="5303519"/>
            <a:ext cx="1371600" cy="228600"/>
          </a:xfrm>
          <a:prstGeom prst="rect">
            <a:avLst/>
          </a:prstGeom>
          <a:noFill/>
        </p:spPr>
        <p:txBody>
          <a:bodyPr wrap="none">
            <a:spAutoFit/>
          </a:bodyPr>
          <a:lstStyle/>
          <a:p>
            <a:pPr algn="r">
              <a:defRPr sz="900" b="1">
                <a:solidFill>
                  <a:srgbClr val="1B2A4A"/>
                </a:solidFill>
              </a:defRPr>
            </a:pPr>
            <a:r>
              <a:t>9.25</a:t>
            </a:r>
          </a:p>
        </p:txBody>
      </p:sp>
      <p:cxnSp>
        <p:nvCxnSpPr>
          <p:cNvPr id="30" name="Connector 2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2" name="TextBox 31"/>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3" name="TextBox 32"/>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GPT-OSS 120B — Per-Question Performance</a:t>
            </a:r>
          </a:p>
        </p:txBody>
      </p:sp>
      <p:graphicFrame>
        <p:nvGraphicFramePr>
          <p:cNvPr id="3" name="Table 2"/>
          <p:cNvGraphicFramePr>
            <a:graphicFrameLocks noGrp="1"/>
          </p:cNvGraphicFramePr>
          <p:nvPr/>
        </p:nvGraphicFramePr>
        <p:xfrm>
          <a:off x="457200" y="1371600"/>
          <a:ext cx="11277295" cy="4480560"/>
        </p:xfrm>
        <a:graphic>
          <a:graphicData uri="http://schemas.openxmlformats.org/drawingml/2006/table">
            <a:tbl>
              <a:tblPr firstRow="1" bandRow="1">
                <a:tableStyleId>{5C22544A-7EE6-4342-B048-85BDC9FD1C3A}</a:tableStyleId>
              </a:tblPr>
              <a:tblGrid>
                <a:gridCol w="1879549"/>
                <a:gridCol w="1879549"/>
                <a:gridCol w="1879549"/>
                <a:gridCol w="1879549"/>
                <a:gridCol w="1879549"/>
                <a:gridCol w="1879550"/>
              </a:tblGrid>
              <a:tr h="320040">
                <a:tc>
                  <a:txBody>
                    <a:bodyPr wrap="square" lIns="50800" rIns="50800" tIns="25400" bIns="25400"/>
                    <a:lstStyle/>
                    <a:p>
                      <a:pPr algn="ctr">
                        <a:defRPr sz="1000" b="1">
                          <a:solidFill>
                            <a:srgbClr val="0B5394"/>
                          </a:solidFill>
                        </a:defRPr>
                      </a:pPr>
                      <a:r>
                        <a:t>Q#</a:t>
                      </a:r>
                    </a:p>
                  </a:txBody>
                  <a:tcPr>
                    <a:solidFill>
                      <a:srgbClr val="EBF0F8"/>
                    </a:solidFill>
                  </a:tcPr>
                </a:tc>
                <a:tc>
                  <a:txBody>
                    <a:bodyPr wrap="square" lIns="50800" rIns="50800" tIns="25400" bIns="25400"/>
                    <a:lstStyle/>
                    <a:p>
                      <a:pPr algn="ctr">
                        <a:defRPr sz="1000" b="1">
                          <a:solidFill>
                            <a:srgbClr val="0B5394"/>
                          </a:solidFill>
                        </a:defRPr>
                      </a:pPr>
                      <a:r>
                        <a:t>Question</a:t>
                      </a:r>
                    </a:p>
                  </a:txBody>
                  <a:tcPr>
                    <a:solidFill>
                      <a:srgbClr val="EBF0F8"/>
                    </a:solidFill>
                  </a:tcPr>
                </a:tc>
                <a:tc>
                  <a:txBody>
                    <a:bodyPr wrap="square" lIns="50800" rIns="50800" tIns="25400" bIns="25400"/>
                    <a:lstStyle/>
                    <a:p>
                      <a:pPr algn="ctr">
                        <a:defRPr sz="1000" b="1">
                          <a:solidFill>
                            <a:srgbClr val="0B5394"/>
                          </a:solidFill>
                        </a:defRPr>
                      </a:pPr>
                      <a:r>
                        <a:t>Score</a:t>
                      </a:r>
                    </a:p>
                  </a:txBody>
                  <a:tcPr>
                    <a:solidFill>
                      <a:srgbClr val="EBF0F8"/>
                    </a:solidFill>
                  </a:tcPr>
                </a:tc>
                <a:tc>
                  <a:txBody>
                    <a:bodyPr wrap="square" lIns="50800" rIns="50800" tIns="25400" bIns="25400"/>
                    <a:lstStyle/>
                    <a:p>
                      <a:pPr algn="ctr">
                        <a:defRPr sz="1000" b="1">
                          <a:solidFill>
                            <a:srgbClr val="0B5394"/>
                          </a:solidFill>
                        </a:defRPr>
                      </a:pPr>
                      <a:r>
                        <a:t>Tokens</a:t>
                      </a:r>
                    </a:p>
                  </a:txBody>
                  <a:tcPr>
                    <a:solidFill>
                      <a:srgbClr val="EBF0F8"/>
                    </a:solidFill>
                  </a:tcPr>
                </a:tc>
                <a:tc>
                  <a:txBody>
                    <a:bodyPr wrap="square" lIns="50800" rIns="50800" tIns="25400" bIns="25400"/>
                    <a:lstStyle/>
                    <a:p>
                      <a:pPr algn="ctr">
                        <a:defRPr sz="1000" b="1">
                          <a:solidFill>
                            <a:srgbClr val="0B5394"/>
                          </a:solidFill>
                        </a:defRPr>
                      </a:pPr>
                      <a:r>
                        <a:t>Latency (ms)</a:t>
                      </a:r>
                    </a:p>
                  </a:txBody>
                  <a:tcPr>
                    <a:solidFill>
                      <a:srgbClr val="EBF0F8"/>
                    </a:solidFill>
                  </a:tcPr>
                </a:tc>
                <a:tc>
                  <a:txBody>
                    <a:bodyPr wrap="square" lIns="50800" rIns="50800" tIns="25400" bIns="25400"/>
                    <a:lstStyle/>
                    <a:p>
                      <a:pPr algn="ctr">
                        <a:defRPr sz="1000" b="1">
                          <a:solidFill>
                            <a:srgbClr val="0B5394"/>
                          </a:solidFill>
                        </a:defRPr>
                      </a:pPr>
                      <a:r>
                        <a:t>Cost</a:t>
                      </a:r>
                    </a:p>
                  </a:txBody>
                  <a:tcPr>
                    <a:solidFill>
                      <a:srgbClr val="EBF0F8"/>
                    </a:solidFill>
                  </a:tcPr>
                </a:tc>
              </a:tr>
              <a:tr h="320040">
                <a:tc>
                  <a:txBody>
                    <a:bodyPr wrap="square" lIns="50800" rIns="50800" tIns="25400" bIns="25400"/>
                    <a:lstStyle/>
                    <a:p>
                      <a:pPr algn="ctr">
                        <a:defRPr sz="900" b="0">
                          <a:solidFill>
                            <a:srgbClr val="1B2A4A"/>
                          </a:solidFill>
                        </a:defRPr>
                      </a:pPr>
                      <a:r>
                        <a:t>0</a:t>
                      </a:r>
                    </a:p>
                  </a:txBody>
                  <a:tcPr>
                    <a:solidFill>
                      <a:srgbClr val="FFFFFF"/>
                    </a:solidFill>
                  </a:tcPr>
                </a:tc>
                <a:tc>
                  <a:txBody>
                    <a:bodyPr wrap="square" lIns="50800" rIns="50800" tIns="25400" bIns="25400"/>
                    <a:lstStyle/>
                    <a:p>
                      <a:pPr algn="l">
                        <a:defRPr sz="900" b="0">
                          <a:solidFill>
                            <a:srgbClr val="1B2A4A"/>
                          </a:solidFill>
                        </a:defRPr>
                      </a:pPr>
                      <a:r>
                        <a:t>A company has 120 employees. 40% work remotely, 30...</a:t>
                      </a:r>
                    </a:p>
                  </a:txBody>
                  <a:tcPr>
                    <a:solidFill>
                      <a:srgbClr val="FFFFFF"/>
                    </a:solidFill>
                  </a:tcPr>
                </a:tc>
                <a:tc>
                  <a:txBody>
                    <a:bodyPr wrap="square" lIns="50800" rIns="50800" tIns="25400" bIns="25400"/>
                    <a:lstStyle/>
                    <a:p>
                      <a:pPr algn="r">
                        <a:defRPr sz="900" b="0">
                          <a:solidFill>
                            <a:srgbClr val="298C1C"/>
                          </a:solidFill>
                        </a:defRPr>
                      </a:pPr>
                      <a:r>
                        <a:t>9.38</a:t>
                      </a:r>
                    </a:p>
                  </a:txBody>
                  <a:tcPr>
                    <a:solidFill>
                      <a:srgbClr val="FFFFFF"/>
                    </a:solidFill>
                  </a:tcPr>
                </a:tc>
                <a:tc>
                  <a:txBody>
                    <a:bodyPr wrap="square" lIns="50800" rIns="50800" tIns="25400" bIns="25400"/>
                    <a:lstStyle/>
                    <a:p>
                      <a:pPr algn="r">
                        <a:defRPr sz="900" b="0">
                          <a:solidFill>
                            <a:srgbClr val="1B2A4A"/>
                          </a:solidFill>
                        </a:defRPr>
                      </a:pPr>
                      <a:r>
                        <a:t>2764</a:t>
                      </a:r>
                    </a:p>
                  </a:txBody>
                  <a:tcPr>
                    <a:solidFill>
                      <a:srgbClr val="FFFFFF"/>
                    </a:solidFill>
                  </a:tcPr>
                </a:tc>
                <a:tc>
                  <a:txBody>
                    <a:bodyPr wrap="square" lIns="50800" rIns="50800" tIns="25400" bIns="25400"/>
                    <a:lstStyle/>
                    <a:p>
                      <a:pPr algn="r">
                        <a:defRPr sz="900" b="0">
                          <a:solidFill>
                            <a:srgbClr val="1B2A4A"/>
                          </a:solidFill>
                        </a:defRPr>
                      </a:pPr>
                      <a:r>
                        <a:t>115843</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1</a:t>
                      </a:r>
                    </a:p>
                  </a:txBody>
                  <a:tcPr>
                    <a:solidFill>
                      <a:srgbClr val="F9FAFC"/>
                    </a:solidFill>
                  </a:tcPr>
                </a:tc>
                <a:tc>
                  <a:txBody>
                    <a:bodyPr wrap="square" lIns="50800" rIns="50800" tIns="25400" bIns="25400"/>
                    <a:lstStyle/>
                    <a:p>
                      <a:pPr algn="l">
                        <a:defRPr sz="900" b="0">
                          <a:solidFill>
                            <a:srgbClr val="1B2A4A"/>
                          </a:solidFill>
                        </a:defRPr>
                      </a:pPr>
                      <a:r>
                        <a:t>Three friends — Alice, Bob, and Carol — are decidi...</a:t>
                      </a:r>
                    </a:p>
                  </a:txBody>
                  <a:tcPr>
                    <a:solidFill>
                      <a:srgbClr val="F9FAFC"/>
                    </a:solidFill>
                  </a:tcPr>
                </a:tc>
                <a:tc>
                  <a:txBody>
                    <a:bodyPr wrap="square" lIns="50800" rIns="50800" tIns="25400" bIns="25400"/>
                    <a:lstStyle/>
                    <a:p>
                      <a:pPr algn="r">
                        <a:defRPr sz="900" b="0">
                          <a:solidFill>
                            <a:srgbClr val="1E8C1C"/>
                          </a:solidFill>
                        </a:defRPr>
                      </a:pPr>
                      <a:r>
                        <a:t>9.90</a:t>
                      </a:r>
                    </a:p>
                  </a:txBody>
                  <a:tcPr>
                    <a:solidFill>
                      <a:srgbClr val="F9FAFC"/>
                    </a:solidFill>
                  </a:tcPr>
                </a:tc>
                <a:tc>
                  <a:txBody>
                    <a:bodyPr wrap="square" lIns="50800" rIns="50800" tIns="25400" bIns="25400"/>
                    <a:lstStyle/>
                    <a:p>
                      <a:pPr algn="r">
                        <a:defRPr sz="900" b="0">
                          <a:solidFill>
                            <a:srgbClr val="1B2A4A"/>
                          </a:solidFill>
                        </a:defRPr>
                      </a:pPr>
                      <a:r>
                        <a:t>2406</a:t>
                      </a:r>
                    </a:p>
                  </a:txBody>
                  <a:tcPr>
                    <a:solidFill>
                      <a:srgbClr val="F9FAFC"/>
                    </a:solidFill>
                  </a:tcPr>
                </a:tc>
                <a:tc>
                  <a:txBody>
                    <a:bodyPr wrap="square" lIns="50800" rIns="50800" tIns="25400" bIns="25400"/>
                    <a:lstStyle/>
                    <a:p>
                      <a:pPr algn="r">
                        <a:defRPr sz="900" b="0">
                          <a:solidFill>
                            <a:srgbClr val="1B2A4A"/>
                          </a:solidFill>
                        </a:defRPr>
                      </a:pPr>
                      <a:r>
                        <a:t>50430</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2</a:t>
                      </a:r>
                    </a:p>
                  </a:txBody>
                  <a:tcPr>
                    <a:solidFill>
                      <a:srgbClr val="FFFFFF"/>
                    </a:solidFill>
                  </a:tcPr>
                </a:tc>
                <a:tc>
                  <a:txBody>
                    <a:bodyPr wrap="square" lIns="50800" rIns="50800" tIns="25400" bIns="25400"/>
                    <a:lstStyle/>
                    <a:p>
                      <a:pPr algn="l">
                        <a:defRPr sz="900" b="0">
                          <a:solidFill>
                            <a:srgbClr val="1B2A4A"/>
                          </a:solidFill>
                        </a:defRPr>
                      </a:pPr>
                      <a:r>
                        <a:t>A conference has 4 sessions (A, B, C, D) and 3 tim...</a:t>
                      </a:r>
                    </a:p>
                  </a:txBody>
                  <a:tcPr>
                    <a:solidFill>
                      <a:srgbClr val="FFFFFF"/>
                    </a:solidFill>
                  </a:tcPr>
                </a:tc>
                <a:tc>
                  <a:txBody>
                    <a:bodyPr wrap="square" lIns="50800" rIns="50800" tIns="25400" bIns="25400"/>
                    <a:lstStyle/>
                    <a:p>
                      <a:pPr algn="r">
                        <a:defRPr sz="900" b="0">
                          <a:solidFill>
                            <a:srgbClr val="3E8C1C"/>
                          </a:solidFill>
                        </a:defRPr>
                      </a:pPr>
                      <a:r>
                        <a:t>8.48</a:t>
                      </a:r>
                    </a:p>
                  </a:txBody>
                  <a:tcPr>
                    <a:solidFill>
                      <a:srgbClr val="FFFFFF"/>
                    </a:solidFill>
                  </a:tcPr>
                </a:tc>
                <a:tc>
                  <a:txBody>
                    <a:bodyPr wrap="square" lIns="50800" rIns="50800" tIns="25400" bIns="25400"/>
                    <a:lstStyle/>
                    <a:p>
                      <a:pPr algn="r">
                        <a:defRPr sz="900" b="0">
                          <a:solidFill>
                            <a:srgbClr val="1B2A4A"/>
                          </a:solidFill>
                        </a:defRPr>
                      </a:pPr>
                      <a:r>
                        <a:t>5549</a:t>
                      </a:r>
                    </a:p>
                  </a:txBody>
                  <a:tcPr>
                    <a:solidFill>
                      <a:srgbClr val="FFFFFF"/>
                    </a:solidFill>
                  </a:tcPr>
                </a:tc>
                <a:tc>
                  <a:txBody>
                    <a:bodyPr wrap="square" lIns="50800" rIns="50800" tIns="25400" bIns="25400"/>
                    <a:lstStyle/>
                    <a:p>
                      <a:pPr algn="r">
                        <a:defRPr sz="900" b="0">
                          <a:solidFill>
                            <a:srgbClr val="1B2A4A"/>
                          </a:solidFill>
                        </a:defRPr>
                      </a:pPr>
                      <a:r>
                        <a:t>122867</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3</a:t>
                      </a:r>
                    </a:p>
                  </a:txBody>
                  <a:tcPr>
                    <a:solidFill>
                      <a:srgbClr val="F9FAFC"/>
                    </a:solidFill>
                  </a:tcPr>
                </a:tc>
                <a:tc>
                  <a:txBody>
                    <a:bodyPr wrap="square" lIns="50800" rIns="50800" tIns="25400" bIns="25400"/>
                    <a:lstStyle/>
                    <a:p>
                      <a:pPr algn="l">
                        <a:defRPr sz="900" b="0">
                          <a:solidFill>
                            <a:srgbClr val="1B2A4A"/>
                          </a:solidFill>
                        </a:defRPr>
                      </a:pPr>
                      <a:r>
                        <a:t>A city introduces free public transit. Within 6 mo...</a:t>
                      </a:r>
                    </a:p>
                  </a:txBody>
                  <a:tcPr>
                    <a:solidFill>
                      <a:srgbClr val="F9FAFC"/>
                    </a:solidFill>
                  </a:tcPr>
                </a:tc>
                <a:tc>
                  <a:txBody>
                    <a:bodyPr wrap="square" lIns="50800" rIns="50800" tIns="25400" bIns="25400"/>
                    <a:lstStyle/>
                    <a:p>
                      <a:pPr algn="r">
                        <a:defRPr sz="900" b="0">
                          <a:solidFill>
                            <a:srgbClr val="318C1C"/>
                          </a:solidFill>
                        </a:defRPr>
                      </a:pPr>
                      <a:r>
                        <a:t>9.05</a:t>
                      </a:r>
                    </a:p>
                  </a:txBody>
                  <a:tcPr>
                    <a:solidFill>
                      <a:srgbClr val="F9FAFC"/>
                    </a:solidFill>
                  </a:tcPr>
                </a:tc>
                <a:tc>
                  <a:txBody>
                    <a:bodyPr wrap="square" lIns="50800" rIns="50800" tIns="25400" bIns="25400"/>
                    <a:lstStyle/>
                    <a:p>
                      <a:pPr algn="r">
                        <a:defRPr sz="900" b="0">
                          <a:solidFill>
                            <a:srgbClr val="1B2A4A"/>
                          </a:solidFill>
                        </a:defRPr>
                      </a:pPr>
                      <a:r>
                        <a:t>4445</a:t>
                      </a:r>
                    </a:p>
                  </a:txBody>
                  <a:tcPr>
                    <a:solidFill>
                      <a:srgbClr val="F9FAFC"/>
                    </a:solidFill>
                  </a:tcPr>
                </a:tc>
                <a:tc>
                  <a:txBody>
                    <a:bodyPr wrap="square" lIns="50800" rIns="50800" tIns="25400" bIns="25400"/>
                    <a:lstStyle/>
                    <a:p>
                      <a:pPr algn="r">
                        <a:defRPr sz="900" b="0">
                          <a:solidFill>
                            <a:srgbClr val="1B2A4A"/>
                          </a:solidFill>
                        </a:defRPr>
                      </a:pPr>
                      <a:r>
                        <a:t>97250</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4</a:t>
                      </a:r>
                    </a:p>
                  </a:txBody>
                  <a:tcPr>
                    <a:solidFill>
                      <a:srgbClr val="FFFFFF"/>
                    </a:solidFill>
                  </a:tcPr>
                </a:tc>
                <a:tc>
                  <a:txBody>
                    <a:bodyPr wrap="square" lIns="50800" rIns="50800" tIns="25400" bIns="25400"/>
                    <a:lstStyle/>
                    <a:p>
                      <a:pPr algn="l">
                        <a:defRPr sz="900" b="0">
                          <a:solidFill>
                            <a:srgbClr val="1B2A4A"/>
                          </a:solidFill>
                        </a:defRPr>
                      </a:pPr>
                      <a:r>
                        <a:t>Consider this argument: 'Countries with higher cho...</a:t>
                      </a:r>
                    </a:p>
                  </a:txBody>
                  <a:tcPr>
                    <a:solidFill>
                      <a:srgbClr val="FFFFFF"/>
                    </a:solidFill>
                  </a:tcPr>
                </a:tc>
                <a:tc>
                  <a:txBody>
                    <a:bodyPr wrap="square" lIns="50800" rIns="50800" tIns="25400" bIns="25400"/>
                    <a:lstStyle/>
                    <a:p>
                      <a:pPr algn="r">
                        <a:defRPr sz="900" b="0">
                          <a:solidFill>
                            <a:srgbClr val="308C1C"/>
                          </a:solidFill>
                        </a:defRPr>
                      </a:pPr>
                      <a:r>
                        <a:t>9.07</a:t>
                      </a:r>
                    </a:p>
                  </a:txBody>
                  <a:tcPr>
                    <a:solidFill>
                      <a:srgbClr val="FFFFFF"/>
                    </a:solidFill>
                  </a:tcPr>
                </a:tc>
                <a:tc>
                  <a:txBody>
                    <a:bodyPr wrap="square" lIns="50800" rIns="50800" tIns="25400" bIns="25400"/>
                    <a:lstStyle/>
                    <a:p>
                      <a:pPr algn="r">
                        <a:defRPr sz="900" b="0">
                          <a:solidFill>
                            <a:srgbClr val="1B2A4A"/>
                          </a:solidFill>
                        </a:defRPr>
                      </a:pPr>
                      <a:r>
                        <a:t>4088</a:t>
                      </a:r>
                    </a:p>
                  </a:txBody>
                  <a:tcPr>
                    <a:solidFill>
                      <a:srgbClr val="FFFFFF"/>
                    </a:solidFill>
                  </a:tcPr>
                </a:tc>
                <a:tc>
                  <a:txBody>
                    <a:bodyPr wrap="square" lIns="50800" rIns="50800" tIns="25400" bIns="25400"/>
                    <a:lstStyle/>
                    <a:p>
                      <a:pPr algn="r">
                        <a:defRPr sz="900" b="0">
                          <a:solidFill>
                            <a:srgbClr val="1B2A4A"/>
                          </a:solidFill>
                        </a:defRPr>
                      </a:pPr>
                      <a:r>
                        <a:t>89422</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5</a:t>
                      </a:r>
                    </a:p>
                  </a:txBody>
                  <a:tcPr>
                    <a:solidFill>
                      <a:srgbClr val="F9FAFC"/>
                    </a:solidFill>
                  </a:tcPr>
                </a:tc>
                <a:tc>
                  <a:txBody>
                    <a:bodyPr wrap="square" lIns="50800" rIns="50800" tIns="25400" bIns="25400"/>
                    <a:lstStyle/>
                    <a:p>
                      <a:pPr algn="l">
                        <a:defRPr sz="900" b="0">
                          <a:solidFill>
                            <a:srgbClr val="1B2A4A"/>
                          </a:solidFill>
                        </a:defRPr>
                      </a:pPr>
                      <a:r>
                        <a:t>A medical test for a rare disease has 99% sensitiv...</a:t>
                      </a:r>
                    </a:p>
                  </a:txBody>
                  <a:tcPr>
                    <a:solidFill>
                      <a:srgbClr val="F9FAFC"/>
                    </a:solidFill>
                  </a:tcPr>
                </a:tc>
                <a:tc>
                  <a:txBody>
                    <a:bodyPr wrap="square" lIns="50800" rIns="50800" tIns="25400" bIns="25400"/>
                    <a:lstStyle/>
                    <a:p>
                      <a:pPr algn="r">
                        <a:defRPr sz="900" b="0">
                          <a:solidFill>
                            <a:srgbClr val="288C1C"/>
                          </a:solidFill>
                        </a:defRPr>
                      </a:pPr>
                      <a:r>
                        <a:t>9.45</a:t>
                      </a:r>
                    </a:p>
                  </a:txBody>
                  <a:tcPr>
                    <a:solidFill>
                      <a:srgbClr val="F9FAFC"/>
                    </a:solidFill>
                  </a:tcPr>
                </a:tc>
                <a:tc>
                  <a:txBody>
                    <a:bodyPr wrap="square" lIns="50800" rIns="50800" tIns="25400" bIns="25400"/>
                    <a:lstStyle/>
                    <a:p>
                      <a:pPr algn="r">
                        <a:defRPr sz="900" b="0">
                          <a:solidFill>
                            <a:srgbClr val="1B2A4A"/>
                          </a:solidFill>
                        </a:defRPr>
                      </a:pPr>
                      <a:r>
                        <a:t>3505</a:t>
                      </a:r>
                    </a:p>
                  </a:txBody>
                  <a:tcPr>
                    <a:solidFill>
                      <a:srgbClr val="F9FAFC"/>
                    </a:solidFill>
                  </a:tcPr>
                </a:tc>
                <a:tc>
                  <a:txBody>
                    <a:bodyPr wrap="square" lIns="50800" rIns="50800" tIns="25400" bIns="25400"/>
                    <a:lstStyle/>
                    <a:p>
                      <a:pPr algn="r">
                        <a:defRPr sz="900" b="0">
                          <a:solidFill>
                            <a:srgbClr val="1B2A4A"/>
                          </a:solidFill>
                        </a:defRPr>
                      </a:pPr>
                      <a:r>
                        <a:t>75361</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6</a:t>
                      </a:r>
                    </a:p>
                  </a:txBody>
                  <a:tcPr>
                    <a:solidFill>
                      <a:srgbClr val="FFFFFF"/>
                    </a:solidFill>
                  </a:tcPr>
                </a:tc>
                <a:tc>
                  <a:txBody>
                    <a:bodyPr wrap="square" lIns="50800" rIns="50800" tIns="25400" bIns="25400"/>
                    <a:lstStyle/>
                    <a:p>
                      <a:pPr algn="l">
                        <a:defRPr sz="900" b="0">
                          <a:solidFill>
                            <a:srgbClr val="1B2A4A"/>
                          </a:solidFill>
                        </a:defRPr>
                      </a:pPr>
                      <a:r>
                        <a:t>A startup has $500K remaining runway and 6 months ...</a:t>
                      </a:r>
                    </a:p>
                  </a:txBody>
                  <a:tcPr>
                    <a:solidFill>
                      <a:srgbClr val="FFFFFF"/>
                    </a:solidFill>
                  </a:tcPr>
                </a:tc>
                <a:tc>
                  <a:txBody>
                    <a:bodyPr wrap="square" lIns="50800" rIns="50800" tIns="25400" bIns="25400"/>
                    <a:lstStyle/>
                    <a:p>
                      <a:pPr algn="r">
                        <a:defRPr sz="900" b="0">
                          <a:solidFill>
                            <a:srgbClr val="498C1C"/>
                          </a:solidFill>
                        </a:defRPr>
                      </a:pPr>
                      <a:r>
                        <a:t>7.97</a:t>
                      </a:r>
                    </a:p>
                  </a:txBody>
                  <a:tcPr>
                    <a:solidFill>
                      <a:srgbClr val="FFFFFF"/>
                    </a:solidFill>
                  </a:tcPr>
                </a:tc>
                <a:tc>
                  <a:txBody>
                    <a:bodyPr wrap="square" lIns="50800" rIns="50800" tIns="25400" bIns="25400"/>
                    <a:lstStyle/>
                    <a:p>
                      <a:pPr algn="r">
                        <a:defRPr sz="900" b="0">
                          <a:solidFill>
                            <a:srgbClr val="1B2A4A"/>
                          </a:solidFill>
                        </a:defRPr>
                      </a:pPr>
                      <a:r>
                        <a:t>4784</a:t>
                      </a:r>
                    </a:p>
                  </a:txBody>
                  <a:tcPr>
                    <a:solidFill>
                      <a:srgbClr val="FFFFFF"/>
                    </a:solidFill>
                  </a:tcPr>
                </a:tc>
                <a:tc>
                  <a:txBody>
                    <a:bodyPr wrap="square" lIns="50800" rIns="50800" tIns="25400" bIns="25400"/>
                    <a:lstStyle/>
                    <a:p>
                      <a:pPr algn="r">
                        <a:defRPr sz="900" b="0">
                          <a:solidFill>
                            <a:srgbClr val="1B2A4A"/>
                          </a:solidFill>
                        </a:defRPr>
                      </a:pPr>
                      <a:r>
                        <a:t>104083</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7</a:t>
                      </a:r>
                    </a:p>
                  </a:txBody>
                  <a:tcPr>
                    <a:solidFill>
                      <a:srgbClr val="F9FAFC"/>
                    </a:solidFill>
                  </a:tcPr>
                </a:tc>
                <a:tc>
                  <a:txBody>
                    <a:bodyPr wrap="square" lIns="50800" rIns="50800" tIns="25400" bIns="25400"/>
                    <a:lstStyle/>
                    <a:p>
                      <a:pPr algn="l">
                        <a:defRPr sz="900" b="0">
                          <a:solidFill>
                            <a:srgbClr val="1B2A4A"/>
                          </a:solidFill>
                        </a:defRPr>
                      </a:pPr>
                      <a:r>
                        <a:t>Explain why the following scenario creates a feedb...</a:t>
                      </a:r>
                    </a:p>
                  </a:txBody>
                  <a:tcPr>
                    <a:solidFill>
                      <a:srgbClr val="F9FAFC"/>
                    </a:solidFill>
                  </a:tcPr>
                </a:tc>
                <a:tc>
                  <a:txBody>
                    <a:bodyPr wrap="square" lIns="50800" rIns="50800" tIns="25400" bIns="25400"/>
                    <a:lstStyle/>
                    <a:p>
                      <a:pPr algn="r">
                        <a:defRPr sz="900" b="0">
                          <a:solidFill>
                            <a:srgbClr val="2D8C1C"/>
                          </a:solidFill>
                        </a:defRPr>
                      </a:pPr>
                      <a:r>
                        <a:t>9.23</a:t>
                      </a:r>
                    </a:p>
                  </a:txBody>
                  <a:tcPr>
                    <a:solidFill>
                      <a:srgbClr val="F9FAFC"/>
                    </a:solidFill>
                  </a:tcPr>
                </a:tc>
                <a:tc>
                  <a:txBody>
                    <a:bodyPr wrap="square" lIns="50800" rIns="50800" tIns="25400" bIns="25400"/>
                    <a:lstStyle/>
                    <a:p>
                      <a:pPr algn="r">
                        <a:defRPr sz="900" b="0">
                          <a:solidFill>
                            <a:srgbClr val="1B2A4A"/>
                          </a:solidFill>
                        </a:defRPr>
                      </a:pPr>
                      <a:r>
                        <a:t>3304</a:t>
                      </a:r>
                    </a:p>
                  </a:txBody>
                  <a:tcPr>
                    <a:solidFill>
                      <a:srgbClr val="F9FAFC"/>
                    </a:solidFill>
                  </a:tcPr>
                </a:tc>
                <a:tc>
                  <a:txBody>
                    <a:bodyPr wrap="square" lIns="50800" rIns="50800" tIns="25400" bIns="25400"/>
                    <a:lstStyle/>
                    <a:p>
                      <a:pPr algn="r">
                        <a:defRPr sz="900" b="0">
                          <a:solidFill>
                            <a:srgbClr val="1B2A4A"/>
                          </a:solidFill>
                        </a:defRPr>
                      </a:pPr>
                      <a:r>
                        <a:t>70950</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8</a:t>
                      </a:r>
                    </a:p>
                  </a:txBody>
                  <a:tcPr>
                    <a:solidFill>
                      <a:srgbClr val="FFFFFF"/>
                    </a:solidFill>
                  </a:tcPr>
                </a:tc>
                <a:tc>
                  <a:txBody>
                    <a:bodyPr wrap="square" lIns="50800" rIns="50800" tIns="25400" bIns="25400"/>
                    <a:lstStyle/>
                    <a:p>
                      <a:pPr algn="l">
                        <a:defRPr sz="900" b="0">
                          <a:solidFill>
                            <a:srgbClr val="1B2A4A"/>
                          </a:solidFill>
                        </a:defRPr>
                      </a:pPr>
                      <a:r>
                        <a:t>A company policy states: 'Employees who complete t...</a:t>
                      </a:r>
                    </a:p>
                  </a:txBody>
                  <a:tcPr>
                    <a:solidFill>
                      <a:srgbClr val="FFFFFF"/>
                    </a:solidFill>
                  </a:tcPr>
                </a:tc>
                <a:tc>
                  <a:txBody>
                    <a:bodyPr wrap="square" lIns="50800" rIns="50800" tIns="25400" bIns="25400"/>
                    <a:lstStyle/>
                    <a:p>
                      <a:pPr algn="r">
                        <a:defRPr sz="900" b="0">
                          <a:solidFill>
                            <a:srgbClr val="448C1C"/>
                          </a:solidFill>
                        </a:defRPr>
                      </a:pPr>
                      <a:r>
                        <a:t>8.18</a:t>
                      </a:r>
                    </a:p>
                  </a:txBody>
                  <a:tcPr>
                    <a:solidFill>
                      <a:srgbClr val="FFFFFF"/>
                    </a:solidFill>
                  </a:tcPr>
                </a:tc>
                <a:tc>
                  <a:txBody>
                    <a:bodyPr wrap="square" lIns="50800" rIns="50800" tIns="25400" bIns="25400"/>
                    <a:lstStyle/>
                    <a:p>
                      <a:pPr algn="r">
                        <a:defRPr sz="900" b="0">
                          <a:solidFill>
                            <a:srgbClr val="1B2A4A"/>
                          </a:solidFill>
                        </a:defRPr>
                      </a:pPr>
                      <a:r>
                        <a:t>4254</a:t>
                      </a:r>
                    </a:p>
                  </a:txBody>
                  <a:tcPr>
                    <a:solidFill>
                      <a:srgbClr val="FFFFFF"/>
                    </a:solidFill>
                  </a:tcPr>
                </a:tc>
                <a:tc>
                  <a:txBody>
                    <a:bodyPr wrap="square" lIns="50800" rIns="50800" tIns="25400" bIns="25400"/>
                    <a:lstStyle/>
                    <a:p>
                      <a:pPr algn="r">
                        <a:defRPr sz="900" b="0">
                          <a:solidFill>
                            <a:srgbClr val="1B2A4A"/>
                          </a:solidFill>
                        </a:defRPr>
                      </a:pPr>
                      <a:r>
                        <a:t>91847</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9</a:t>
                      </a:r>
                    </a:p>
                  </a:txBody>
                  <a:tcPr>
                    <a:solidFill>
                      <a:srgbClr val="F9FAFC"/>
                    </a:solidFill>
                  </a:tcPr>
                </a:tc>
                <a:tc>
                  <a:txBody>
                    <a:bodyPr wrap="square" lIns="50800" rIns="50800" tIns="25400" bIns="25400"/>
                    <a:lstStyle/>
                    <a:p>
                      <a:pPr algn="l">
                        <a:defRPr sz="900" b="0">
                          <a:solidFill>
                            <a:srgbClr val="1B2A4A"/>
                          </a:solidFill>
                        </a:defRPr>
                      </a:pPr>
                      <a:r>
                        <a:t>A hospital emergency department must design a tria...</a:t>
                      </a:r>
                    </a:p>
                  </a:txBody>
                  <a:tcPr>
                    <a:solidFill>
                      <a:srgbClr val="F9FAFC"/>
                    </a:solidFill>
                  </a:tcPr>
                </a:tc>
                <a:tc>
                  <a:txBody>
                    <a:bodyPr wrap="square" lIns="50800" rIns="50800" tIns="25400" bIns="25400"/>
                    <a:lstStyle/>
                    <a:p>
                      <a:pPr algn="r">
                        <a:defRPr sz="900" b="0">
                          <a:solidFill>
                            <a:srgbClr val="2B8C1C"/>
                          </a:solidFill>
                        </a:defRPr>
                      </a:pPr>
                      <a:r>
                        <a:t>9.32</a:t>
                      </a:r>
                    </a:p>
                  </a:txBody>
                  <a:tcPr>
                    <a:solidFill>
                      <a:srgbClr val="F9FAFC"/>
                    </a:solidFill>
                  </a:tcPr>
                </a:tc>
                <a:tc>
                  <a:txBody>
                    <a:bodyPr wrap="square" lIns="50800" rIns="50800" tIns="25400" bIns="25400"/>
                    <a:lstStyle/>
                    <a:p>
                      <a:pPr algn="r">
                        <a:defRPr sz="900" b="0">
                          <a:solidFill>
                            <a:srgbClr val="1B2A4A"/>
                          </a:solidFill>
                        </a:defRPr>
                      </a:pPr>
                      <a:r>
                        <a:t>7129</a:t>
                      </a:r>
                    </a:p>
                  </a:txBody>
                  <a:tcPr>
                    <a:solidFill>
                      <a:srgbClr val="F9FAFC"/>
                    </a:solidFill>
                  </a:tcPr>
                </a:tc>
                <a:tc>
                  <a:txBody>
                    <a:bodyPr wrap="square" lIns="50800" rIns="50800" tIns="25400" bIns="25400"/>
                    <a:lstStyle/>
                    <a:p>
                      <a:pPr algn="r">
                        <a:defRPr sz="900" b="0">
                          <a:solidFill>
                            <a:srgbClr val="1B2A4A"/>
                          </a:solidFill>
                        </a:defRPr>
                      </a:pPr>
                      <a:r>
                        <a:t>158717</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10</a:t>
                      </a:r>
                    </a:p>
                  </a:txBody>
                  <a:tcPr>
                    <a:solidFill>
                      <a:srgbClr val="FFFFFF"/>
                    </a:solidFill>
                  </a:tcPr>
                </a:tc>
                <a:tc>
                  <a:txBody>
                    <a:bodyPr wrap="square" lIns="50800" rIns="50800" tIns="25400" bIns="25400"/>
                    <a:lstStyle/>
                    <a:p>
                      <a:pPr algn="l">
                        <a:defRPr sz="900" b="0">
                          <a:solidFill>
                            <a:srgbClr val="1B2A4A"/>
                          </a:solidFill>
                        </a:defRPr>
                      </a:pPr>
                      <a:r>
                        <a:t>Two competing firms must simultaneously set their ...</a:t>
                      </a:r>
                    </a:p>
                  </a:txBody>
                  <a:tcPr>
                    <a:solidFill>
                      <a:srgbClr val="FFFFFF"/>
                    </a:solidFill>
                  </a:tcPr>
                </a:tc>
                <a:tc>
                  <a:txBody>
                    <a:bodyPr wrap="square" lIns="50800" rIns="50800" tIns="25400" bIns="25400"/>
                    <a:lstStyle/>
                    <a:p>
                      <a:pPr algn="r">
                        <a:defRPr sz="900" b="0">
                          <a:solidFill>
                            <a:srgbClr val="208C1C"/>
                          </a:solidFill>
                        </a:defRPr>
                      </a:pPr>
                      <a:r>
                        <a:t>9.80</a:t>
                      </a:r>
                    </a:p>
                  </a:txBody>
                  <a:tcPr>
                    <a:solidFill>
                      <a:srgbClr val="FFFFFF"/>
                    </a:solidFill>
                  </a:tcPr>
                </a:tc>
                <a:tc>
                  <a:txBody>
                    <a:bodyPr wrap="square" lIns="50800" rIns="50800" tIns="25400" bIns="25400"/>
                    <a:lstStyle/>
                    <a:p>
                      <a:pPr algn="r">
                        <a:defRPr sz="900" b="0">
                          <a:solidFill>
                            <a:srgbClr val="1B2A4A"/>
                          </a:solidFill>
                        </a:defRPr>
                      </a:pPr>
                      <a:r>
                        <a:t>3967</a:t>
                      </a:r>
                    </a:p>
                  </a:txBody>
                  <a:tcPr>
                    <a:solidFill>
                      <a:srgbClr val="FFFFFF"/>
                    </a:solidFill>
                  </a:tcPr>
                </a:tc>
                <a:tc>
                  <a:txBody>
                    <a:bodyPr wrap="square" lIns="50800" rIns="50800" tIns="25400" bIns="25400"/>
                    <a:lstStyle/>
                    <a:p>
                      <a:pPr algn="r">
                        <a:defRPr sz="900" b="0">
                          <a:solidFill>
                            <a:srgbClr val="1B2A4A"/>
                          </a:solidFill>
                        </a:defRPr>
                      </a:pPr>
                      <a:r>
                        <a:t>84773</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11</a:t>
                      </a:r>
                    </a:p>
                  </a:txBody>
                  <a:tcPr>
                    <a:solidFill>
                      <a:srgbClr val="F9FAFC"/>
                    </a:solidFill>
                  </a:tcPr>
                </a:tc>
                <a:tc>
                  <a:txBody>
                    <a:bodyPr wrap="square" lIns="50800" rIns="50800" tIns="25400" bIns="25400"/>
                    <a:lstStyle/>
                    <a:p>
                      <a:pPr algn="l">
                        <a:defRPr sz="900" b="0">
                          <a:solidFill>
                            <a:srgbClr val="1B2A4A"/>
                          </a:solidFill>
                        </a:defRPr>
                      </a:pPr>
                      <a:r>
                        <a:t>Three bidders — Anya, Bram, and Carla — are biddin...</a:t>
                      </a:r>
                    </a:p>
                  </a:txBody>
                  <a:tcPr>
                    <a:solidFill>
                      <a:srgbClr val="F9FAFC"/>
                    </a:solidFill>
                  </a:tcPr>
                </a:tc>
                <a:tc>
                  <a:txBody>
                    <a:bodyPr wrap="square" lIns="50800" rIns="50800" tIns="25400" bIns="25400"/>
                    <a:lstStyle/>
                    <a:p>
                      <a:pPr algn="r">
                        <a:defRPr sz="900" b="0">
                          <a:solidFill>
                            <a:srgbClr val="2D8C1C"/>
                          </a:solidFill>
                        </a:defRPr>
                      </a:pPr>
                      <a:r>
                        <a:t>9.23</a:t>
                      </a:r>
                    </a:p>
                  </a:txBody>
                  <a:tcPr>
                    <a:solidFill>
                      <a:srgbClr val="F9FAFC"/>
                    </a:solidFill>
                  </a:tcPr>
                </a:tc>
                <a:tc>
                  <a:txBody>
                    <a:bodyPr wrap="square" lIns="50800" rIns="50800" tIns="25400" bIns="25400"/>
                    <a:lstStyle/>
                    <a:p>
                      <a:pPr algn="r">
                        <a:defRPr sz="900" b="0">
                          <a:solidFill>
                            <a:srgbClr val="1B2A4A"/>
                          </a:solidFill>
                        </a:defRPr>
                      </a:pPr>
                      <a:r>
                        <a:t>2927</a:t>
                      </a:r>
                    </a:p>
                  </a:txBody>
                  <a:tcPr>
                    <a:solidFill>
                      <a:srgbClr val="F9FAFC"/>
                    </a:solidFill>
                  </a:tcPr>
                </a:tc>
                <a:tc>
                  <a:txBody>
                    <a:bodyPr wrap="square" lIns="50800" rIns="50800" tIns="25400" bIns="25400"/>
                    <a:lstStyle/>
                    <a:p>
                      <a:pPr algn="r">
                        <a:defRPr sz="900" b="0">
                          <a:solidFill>
                            <a:srgbClr val="1B2A4A"/>
                          </a:solidFill>
                        </a:defRPr>
                      </a:pPr>
                      <a:r>
                        <a:t>59936</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a:lstStyle/>
                    <a:p/>
                  </a:txBody>
                  <a:tcPr>
                    <a:solidFill>
                      <a:srgbClr val="EBF0F8"/>
                    </a:solidFill>
                  </a:tcPr>
                </a:tc>
                <a:tc>
                  <a:txBody>
                    <a:bodyPr wrap="square" lIns="50800" rIns="50800" tIns="25400" bIns="25400"/>
                    <a:lstStyle/>
                    <a:p>
                      <a:pPr algn="l">
                        <a:defRPr sz="900" b="1">
                          <a:solidFill>
                            <a:srgbClr val="1B2A4A"/>
                          </a:solidFill>
                        </a:defRPr>
                      </a:pPr>
                      <a:r>
                        <a:t>Average</a:t>
                      </a:r>
                    </a:p>
                  </a:txBody>
                  <a:tcPr>
                    <a:solidFill>
                      <a:srgbClr val="EBF0F8"/>
                    </a:solidFill>
                  </a:tcPr>
                </a:tc>
                <a:tc>
                  <a:txBody>
                    <a:bodyPr wrap="square" lIns="50800" rIns="50800" tIns="25400" bIns="25400"/>
                    <a:lstStyle/>
                    <a:p>
                      <a:pPr algn="r">
                        <a:defRPr sz="900" b="1">
                          <a:solidFill>
                            <a:srgbClr val="1B2A4A"/>
                          </a:solidFill>
                        </a:defRPr>
                      </a:pPr>
                      <a:r>
                        <a:t>9.09</a:t>
                      </a:r>
                    </a:p>
                  </a:txBody>
                  <a:tcPr>
                    <a:solidFill>
                      <a:srgbClr val="EBF0F8"/>
                    </a:solidFill>
                  </a:tcPr>
                </a:tc>
                <a:tc>
                  <a:txBody>
                    <a:bodyPr wrap="square" lIns="50800" rIns="50800" tIns="25400" bIns="25400"/>
                    <a:lstStyle/>
                    <a:p>
                      <a:pPr algn="r">
                        <a:defRPr sz="900" b="1">
                          <a:solidFill>
                            <a:srgbClr val="1B2A4A"/>
                          </a:solidFill>
                        </a:defRPr>
                      </a:pPr>
                      <a:r>
                        <a:t>4094</a:t>
                      </a:r>
                    </a:p>
                  </a:txBody>
                  <a:tcPr>
                    <a:solidFill>
                      <a:srgbClr val="EBF0F8"/>
                    </a:solidFill>
                  </a:tcPr>
                </a:tc>
                <a:tc>
                  <a:txBody>
                    <a:bodyPr wrap="square" lIns="50800" rIns="50800" tIns="25400" bIns="25400"/>
                    <a:lstStyle/>
                    <a:p>
                      <a:pPr algn="r">
                        <a:defRPr sz="900" b="1">
                          <a:solidFill>
                            <a:srgbClr val="1B2A4A"/>
                          </a:solidFill>
                        </a:defRPr>
                      </a:pPr>
                      <a:r>
                        <a:t>93457</a:t>
                      </a:r>
                    </a:p>
                  </a:txBody>
                  <a:tcPr>
                    <a:solidFill>
                      <a:srgbClr val="EBF0F8"/>
                    </a:solidFill>
                  </a:tcPr>
                </a:tc>
                <a:tc>
                  <a:txBody>
                    <a:bodyPr wrap="square" lIns="50800" rIns="50800" tIns="25400" bIns="25400"/>
                    <a:lstStyle/>
                    <a:p>
                      <a:pPr algn="r">
                        <a:defRPr sz="900" b="1">
                          <a:solidFill>
                            <a:srgbClr val="1B2A4A"/>
                          </a:solidFill>
                        </a:defRPr>
                      </a:pPr>
                      <a:r>
                        <a:t>Free</a:t>
                      </a:r>
                    </a:p>
                  </a:txBody>
                  <a:tcPr>
                    <a:solidFill>
                      <a:srgbClr val="EBF0F8"/>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GPT-OSS 120B — Judge Feedback</a:t>
            </a:r>
          </a:p>
        </p:txBody>
      </p:sp>
      <p:sp>
        <p:nvSpPr>
          <p:cNvPr id="3" name="TextBox 2"/>
          <p:cNvSpPr txBox="1"/>
          <p:nvPr/>
        </p:nvSpPr>
        <p:spPr>
          <a:xfrm>
            <a:off x="457200" y="1371600"/>
            <a:ext cx="11277295" cy="274320"/>
          </a:xfrm>
          <a:prstGeom prst="rect">
            <a:avLst/>
          </a:prstGeom>
          <a:noFill/>
        </p:spPr>
        <p:txBody>
          <a:bodyPr wrap="none">
            <a:spAutoFit/>
          </a:bodyPr>
          <a:lstStyle/>
          <a:p>
            <a:pPr>
              <a:defRPr sz="1400" b="1">
                <a:solidFill>
                  <a:srgbClr val="0B5394"/>
                </a:solidFill>
              </a:defRPr>
            </a:pPr>
            <a:r>
              <a:t>Gemini 3 Flash Preview</a:t>
            </a:r>
          </a:p>
        </p:txBody>
      </p:sp>
      <p:sp>
        <p:nvSpPr>
          <p:cNvPr id="4" name="TextBox 3"/>
          <p:cNvSpPr txBox="1"/>
          <p:nvPr/>
        </p:nvSpPr>
        <p:spPr>
          <a:xfrm>
            <a:off x="640080" y="1737360"/>
            <a:ext cx="10637215" cy="457200"/>
          </a:xfrm>
          <a:prstGeom prst="rect">
            <a:avLst/>
          </a:prstGeom>
          <a:solidFill>
            <a:srgbClr val="F0F5FA"/>
          </a:solidFill>
        </p:spPr>
        <p:txBody>
          <a:bodyPr wrap="square">
            <a:spAutoFit/>
          </a:bodyPr>
          <a:lstStyle/>
          <a:p>
            <a:pPr>
              <a:defRPr sz="1100">
                <a:solidFill>
                  <a:srgbClr val="1B2A4A"/>
                </a:solidFill>
              </a:defRPr>
            </a:pPr>
            <a:r>
              <a:t>A highly rigorous and transparent model that excels in professional presentation and formal mathematical depth.</a:t>
            </a:r>
          </a:p>
        </p:txBody>
      </p:sp>
      <p:sp>
        <p:nvSpPr>
          <p:cNvPr id="5" name="TextBox 4"/>
          <p:cNvSpPr txBox="1"/>
          <p:nvPr/>
        </p:nvSpPr>
        <p:spPr>
          <a:xfrm>
            <a:off x="640080" y="2286000"/>
            <a:ext cx="10637215" cy="274320"/>
          </a:xfrm>
          <a:prstGeom prst="rect">
            <a:avLst/>
          </a:prstGeom>
          <a:noFill/>
        </p:spPr>
        <p:txBody>
          <a:bodyPr wrap="square">
            <a:spAutoFit/>
          </a:bodyPr>
          <a:lstStyle/>
          <a:p>
            <a:pPr>
              <a:defRPr sz="900">
                <a:solidFill>
                  <a:srgbClr val="059669"/>
                </a:solidFill>
              </a:defRPr>
            </a:pPr>
            <a:r>
              <a:t>✓ Excellent use of Markdown tables and LaTeX for professional, readable presentation.</a:t>
            </a:r>
          </a:p>
        </p:txBody>
      </p:sp>
      <p:sp>
        <p:nvSpPr>
          <p:cNvPr id="6" name="TextBox 5"/>
          <p:cNvSpPr txBox="1"/>
          <p:nvPr/>
        </p:nvSpPr>
        <p:spPr>
          <a:xfrm>
            <a:off x="640080" y="2606040"/>
            <a:ext cx="10637215" cy="274320"/>
          </a:xfrm>
          <a:prstGeom prst="rect">
            <a:avLst/>
          </a:prstGeom>
          <a:noFill/>
        </p:spPr>
        <p:txBody>
          <a:bodyPr wrap="square">
            <a:spAutoFit/>
          </a:bodyPr>
          <a:lstStyle/>
          <a:p>
            <a:pPr>
              <a:defRPr sz="900">
                <a:solidFill>
                  <a:srgbClr val="059669"/>
                </a:solidFill>
              </a:defRPr>
            </a:pPr>
            <a:r>
              <a:t>✓ High level of reasoning transparency with every step and symbolic notation clearly documented.</a:t>
            </a:r>
          </a:p>
        </p:txBody>
      </p:sp>
      <p:sp>
        <p:nvSpPr>
          <p:cNvPr id="7" name="TextBox 6"/>
          <p:cNvSpPr txBox="1"/>
          <p:nvPr/>
        </p:nvSpPr>
        <p:spPr>
          <a:xfrm>
            <a:off x="640080" y="2926080"/>
            <a:ext cx="10637215" cy="274320"/>
          </a:xfrm>
          <a:prstGeom prst="rect">
            <a:avLst/>
          </a:prstGeom>
          <a:noFill/>
        </p:spPr>
        <p:txBody>
          <a:bodyPr wrap="square">
            <a:spAutoFit/>
          </a:bodyPr>
          <a:lstStyle/>
          <a:p>
            <a:pPr>
              <a:defRPr sz="900">
                <a:solidFill>
                  <a:srgbClr val="059669"/>
                </a:solidFill>
              </a:defRPr>
            </a:pPr>
            <a:r>
              <a:t>✓ Strong academic integration, accurately connecting scenarios to complex theorems like Arrow's and Condorcet.</a:t>
            </a:r>
          </a:p>
        </p:txBody>
      </p:sp>
      <p:sp>
        <p:nvSpPr>
          <p:cNvPr id="8" name="TextBox 7"/>
          <p:cNvSpPr txBox="1"/>
          <p:nvPr/>
        </p:nvSpPr>
        <p:spPr>
          <a:xfrm>
            <a:off x="640080" y="3246120"/>
            <a:ext cx="10637215" cy="274320"/>
          </a:xfrm>
          <a:prstGeom prst="rect">
            <a:avLst/>
          </a:prstGeom>
          <a:noFill/>
        </p:spPr>
        <p:txBody>
          <a:bodyPr wrap="square">
            <a:spAutoFit/>
          </a:bodyPr>
          <a:lstStyle/>
          <a:p>
            <a:pPr>
              <a:defRPr sz="900">
                <a:solidFill>
                  <a:srgbClr val="DC2626"/>
                </a:solidFill>
              </a:defRPr>
            </a:pPr>
            <a:r>
              <a:t>✗ Explanations can be slightly repetitive and the length of responses is sometimes excessive.</a:t>
            </a:r>
          </a:p>
        </p:txBody>
      </p:sp>
      <p:sp>
        <p:nvSpPr>
          <p:cNvPr id="9" name="TextBox 8"/>
          <p:cNvSpPr txBox="1"/>
          <p:nvPr/>
        </p:nvSpPr>
        <p:spPr>
          <a:xfrm>
            <a:off x="640080" y="3566160"/>
            <a:ext cx="10637215" cy="274320"/>
          </a:xfrm>
          <a:prstGeom prst="rect">
            <a:avLst/>
          </a:prstGeom>
          <a:noFill/>
        </p:spPr>
        <p:txBody>
          <a:bodyPr wrap="square">
            <a:spAutoFit/>
          </a:bodyPr>
          <a:lstStyle/>
          <a:p>
            <a:pPr>
              <a:defRPr sz="900">
                <a:solidFill>
                  <a:srgbClr val="DC2626"/>
                </a:solidFill>
              </a:defRPr>
            </a:pPr>
            <a:r>
              <a:t>✗ Occasional generic evaluations in specialized areas like legal claims.</a:t>
            </a:r>
          </a:p>
        </p:txBody>
      </p:sp>
      <p:sp>
        <p:nvSpPr>
          <p:cNvPr id="10" name="TextBox 9"/>
          <p:cNvSpPr txBox="1"/>
          <p:nvPr/>
        </p:nvSpPr>
        <p:spPr>
          <a:xfrm>
            <a:off x="457200" y="4160520"/>
            <a:ext cx="11277295" cy="274320"/>
          </a:xfrm>
          <a:prstGeom prst="rect">
            <a:avLst/>
          </a:prstGeom>
          <a:noFill/>
        </p:spPr>
        <p:txBody>
          <a:bodyPr wrap="none">
            <a:spAutoFit/>
          </a:bodyPr>
          <a:lstStyle/>
          <a:p>
            <a:pPr>
              <a:defRPr sz="1400" b="1">
                <a:solidFill>
                  <a:srgbClr val="0B5394"/>
                </a:solidFill>
              </a:defRPr>
            </a:pPr>
            <a:r>
              <a:t>GPT-5.2-chat-latest</a:t>
            </a:r>
          </a:p>
        </p:txBody>
      </p:sp>
      <p:sp>
        <p:nvSpPr>
          <p:cNvPr id="11" name="TextBox 10"/>
          <p:cNvSpPr txBox="1"/>
          <p:nvPr/>
        </p:nvSpPr>
        <p:spPr>
          <a:xfrm>
            <a:off x="640080" y="4526280"/>
            <a:ext cx="10637215" cy="457200"/>
          </a:xfrm>
          <a:prstGeom prst="rect">
            <a:avLst/>
          </a:prstGeom>
          <a:solidFill>
            <a:srgbClr val="F0F5FA"/>
          </a:solidFill>
        </p:spPr>
        <p:txBody>
          <a:bodyPr wrap="square">
            <a:spAutoFit/>
          </a:bodyPr>
          <a:lstStyle/>
          <a:p>
            <a:pPr>
              <a:defRPr sz="1100">
                <a:solidFill>
                  <a:srgbClr val="1B2A4A"/>
                </a:solidFill>
              </a:defRPr>
            </a:pPr>
            <a:r>
              <a:t>Most consistently rigorous and technically precise model, combining formal clarity with strong quantitative validation, though sometimes overly verbose or speculative.</a:t>
            </a:r>
          </a:p>
        </p:txBody>
      </p:sp>
      <p:sp>
        <p:nvSpPr>
          <p:cNvPr id="12" name="TextBox 11"/>
          <p:cNvSpPr txBox="1"/>
          <p:nvPr/>
        </p:nvSpPr>
        <p:spPr>
          <a:xfrm>
            <a:off x="640080" y="5074920"/>
            <a:ext cx="10637215" cy="274320"/>
          </a:xfrm>
          <a:prstGeom prst="rect">
            <a:avLst/>
          </a:prstGeom>
          <a:noFill/>
        </p:spPr>
        <p:txBody>
          <a:bodyPr wrap="square">
            <a:spAutoFit/>
          </a:bodyPr>
          <a:lstStyle/>
          <a:p>
            <a:pPr>
              <a:defRPr sz="900">
                <a:solidFill>
                  <a:srgbClr val="059669"/>
                </a:solidFill>
              </a:defRPr>
            </a:pPr>
            <a:r>
              <a:t>✓ Clear symbolic formalization and careful handling of logical structure (especially necessary vs. sufficient conditions).</a:t>
            </a:r>
          </a:p>
        </p:txBody>
      </p:sp>
      <p:sp>
        <p:nvSpPr>
          <p:cNvPr id="13" name="TextBox 12"/>
          <p:cNvSpPr txBox="1"/>
          <p:nvPr/>
        </p:nvSpPr>
        <p:spPr>
          <a:xfrm>
            <a:off x="640080" y="5394959"/>
            <a:ext cx="10637215" cy="274320"/>
          </a:xfrm>
          <a:prstGeom prst="rect">
            <a:avLst/>
          </a:prstGeom>
          <a:noFill/>
        </p:spPr>
        <p:txBody>
          <a:bodyPr wrap="square">
            <a:spAutoFit/>
          </a:bodyPr>
          <a:lstStyle/>
          <a:p>
            <a:pPr>
              <a:defRPr sz="900">
                <a:solidFill>
                  <a:srgbClr val="059669"/>
                </a:solidFill>
              </a:defRPr>
            </a:pPr>
            <a:r>
              <a:t>✓ Consistently correct numerical work with transparent intermediate steps and sensitivity analysis.</a:t>
            </a:r>
          </a:p>
        </p:txBody>
      </p:sp>
      <p:sp>
        <p:nvSpPr>
          <p:cNvPr id="14" name="TextBox 13"/>
          <p:cNvSpPr txBox="1"/>
          <p:nvPr/>
        </p:nvSpPr>
        <p:spPr>
          <a:xfrm>
            <a:off x="640080" y="5714999"/>
            <a:ext cx="10637215" cy="274320"/>
          </a:xfrm>
          <a:prstGeom prst="rect">
            <a:avLst/>
          </a:prstGeom>
          <a:noFill/>
        </p:spPr>
        <p:txBody>
          <a:bodyPr wrap="square">
            <a:spAutoFit/>
          </a:bodyPr>
          <a:lstStyle/>
          <a:p>
            <a:pPr>
              <a:defRPr sz="900">
                <a:solidFill>
                  <a:srgbClr val="059669"/>
                </a:solidFill>
              </a:defRPr>
            </a:pPr>
            <a:r>
              <a:t>✓ Systematic tabular organization that enhances verifiability.</a:t>
            </a:r>
          </a:p>
        </p:txBody>
      </p:sp>
      <p:sp>
        <p:nvSpPr>
          <p:cNvPr id="15" name="TextBox 14"/>
          <p:cNvSpPr txBox="1"/>
          <p:nvPr/>
        </p:nvSpPr>
        <p:spPr>
          <a:xfrm>
            <a:off x="640080" y="6035039"/>
            <a:ext cx="10637215" cy="274320"/>
          </a:xfrm>
          <a:prstGeom prst="rect">
            <a:avLst/>
          </a:prstGeom>
          <a:noFill/>
        </p:spPr>
        <p:txBody>
          <a:bodyPr wrap="square">
            <a:spAutoFit/>
          </a:bodyPr>
          <a:lstStyle/>
          <a:p>
            <a:pPr>
              <a:defRPr sz="900">
                <a:solidFill>
                  <a:srgbClr val="059669"/>
                </a:solidFill>
              </a:defRPr>
            </a:pPr>
            <a:r>
              <a:t>✓ Strong causal reasoning with explicit assumption handling and robustness checks.</a:t>
            </a:r>
          </a:p>
        </p:txBody>
      </p:sp>
      <p:sp>
        <p:nvSpPr>
          <p:cNvPr id="16" name="TextBox 15"/>
          <p:cNvSpPr txBox="1"/>
          <p:nvPr/>
        </p:nvSpPr>
        <p:spPr>
          <a:xfrm>
            <a:off x="640080" y="6355079"/>
            <a:ext cx="10637215" cy="274320"/>
          </a:xfrm>
          <a:prstGeom prst="rect">
            <a:avLst/>
          </a:prstGeom>
          <a:noFill/>
        </p:spPr>
        <p:txBody>
          <a:bodyPr wrap="square">
            <a:spAutoFit/>
          </a:bodyPr>
          <a:lstStyle/>
          <a:p>
            <a:pPr>
              <a:defRPr sz="900">
                <a:solidFill>
                  <a:srgbClr val="DC2626"/>
                </a:solidFill>
              </a:defRPr>
            </a:pPr>
            <a:r>
              <a:t>✗ Occasional overextension beyond prompt requirements (e.g., theoretical expansions).</a:t>
            </a:r>
          </a:p>
        </p:txBody>
      </p:sp>
      <p:sp>
        <p:nvSpPr>
          <p:cNvPr id="17" name="TextBox 16"/>
          <p:cNvSpPr txBox="1"/>
          <p:nvPr/>
        </p:nvSpPr>
        <p:spPr>
          <a:xfrm>
            <a:off x="640080" y="6675119"/>
            <a:ext cx="10637215" cy="274320"/>
          </a:xfrm>
          <a:prstGeom prst="rect">
            <a:avLst/>
          </a:prstGeom>
          <a:noFill/>
        </p:spPr>
        <p:txBody>
          <a:bodyPr wrap="square">
            <a:spAutoFit/>
          </a:bodyPr>
          <a:lstStyle/>
          <a:p>
            <a:pPr>
              <a:defRPr sz="900">
                <a:solidFill>
                  <a:srgbClr val="DC2626"/>
                </a:solidFill>
              </a:defRPr>
            </a:pPr>
            <a:r>
              <a:t>✗ Some illustrative quantitative assumptions risk false precision.</a:t>
            </a:r>
          </a:p>
        </p:txBody>
      </p:sp>
      <p:sp>
        <p:nvSpPr>
          <p:cNvPr id="18" name="TextBox 17"/>
          <p:cNvSpPr txBox="1"/>
          <p:nvPr/>
        </p:nvSpPr>
        <p:spPr>
          <a:xfrm>
            <a:off x="640080" y="6995159"/>
            <a:ext cx="10637215" cy="274320"/>
          </a:xfrm>
          <a:prstGeom prst="rect">
            <a:avLst/>
          </a:prstGeom>
          <a:noFill/>
        </p:spPr>
        <p:txBody>
          <a:bodyPr wrap="square">
            <a:spAutoFit/>
          </a:bodyPr>
          <a:lstStyle/>
          <a:p>
            <a:pPr>
              <a:defRPr sz="900">
                <a:solidFill>
                  <a:srgbClr val="DC2626"/>
                </a:solidFill>
              </a:defRPr>
            </a:pPr>
            <a:r>
              <a:t>✗ Verbosity and repetition dilute core insights.</a:t>
            </a:r>
          </a:p>
        </p:txBody>
      </p:sp>
      <p:sp>
        <p:nvSpPr>
          <p:cNvPr id="19" name="TextBox 18"/>
          <p:cNvSpPr txBox="1"/>
          <p:nvPr/>
        </p:nvSpPr>
        <p:spPr>
          <a:xfrm>
            <a:off x="640080" y="7315199"/>
            <a:ext cx="10637215" cy="274320"/>
          </a:xfrm>
          <a:prstGeom prst="rect">
            <a:avLst/>
          </a:prstGeom>
          <a:noFill/>
        </p:spPr>
        <p:txBody>
          <a:bodyPr wrap="square">
            <a:spAutoFit/>
          </a:bodyPr>
          <a:lstStyle/>
          <a:p>
            <a:pPr>
              <a:defRPr sz="900">
                <a:solidFill>
                  <a:srgbClr val="DC2626"/>
                </a:solidFill>
              </a:defRPr>
            </a:pPr>
            <a:r>
              <a:t>✗ Minor framing inconsistencies in a few applied evaluations.</a:t>
            </a:r>
          </a:p>
        </p:txBody>
      </p:sp>
      <p:cxnSp>
        <p:nvCxnSpPr>
          <p:cNvPr id="20" name="Connector 1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9144000" cy="548640"/>
          </a:xfrm>
          <a:prstGeom prst="rect">
            <a:avLst/>
          </a:prstGeom>
          <a:noFill/>
        </p:spPr>
        <p:txBody>
          <a:bodyPr wrap="none">
            <a:spAutoFit/>
          </a:bodyPr>
          <a:lstStyle/>
          <a:p>
            <a:pPr>
              <a:defRPr sz="2800" b="1">
                <a:solidFill>
                  <a:srgbClr val="0B5394"/>
                </a:solidFill>
              </a:defRPr>
            </a:pPr>
            <a:r>
              <a:t>Kimi K2.5 [Reasoning]</a:t>
            </a:r>
          </a:p>
        </p:txBody>
      </p:sp>
      <p:sp>
        <p:nvSpPr>
          <p:cNvPr id="3" name="TextBox 2"/>
          <p:cNvSpPr txBox="1"/>
          <p:nvPr/>
        </p:nvSpPr>
        <p:spPr>
          <a:xfrm>
            <a:off x="10058400" y="365760"/>
            <a:ext cx="1645920" cy="457200"/>
          </a:xfrm>
          <a:prstGeom prst="rect">
            <a:avLst/>
          </a:prstGeom>
          <a:solidFill>
            <a:srgbClr val="0EA5E9"/>
          </a:solidFill>
        </p:spPr>
        <p:txBody>
          <a:bodyPr wrap="none">
            <a:spAutoFit/>
          </a:bodyPr>
          <a:lstStyle/>
          <a:p>
            <a:pPr algn="ctr">
              <a:defRPr sz="2000" b="1">
                <a:solidFill>
                  <a:srgbClr val="FFFFFF"/>
                </a:solidFill>
              </a:defRPr>
            </a:pPr>
            <a:r>
              <a:t>#3</a:t>
            </a:r>
          </a:p>
        </p:txBody>
      </p:sp>
      <p:sp>
        <p:nvSpPr>
          <p:cNvPr id="4" name="TextBox 3"/>
          <p:cNvSpPr txBox="1"/>
          <p:nvPr/>
        </p:nvSpPr>
        <p:spPr>
          <a:xfrm>
            <a:off x="457200" y="914400"/>
            <a:ext cx="9144000" cy="274320"/>
          </a:xfrm>
          <a:prstGeom prst="rect">
            <a:avLst/>
          </a:prstGeom>
          <a:noFill/>
        </p:spPr>
        <p:txBody>
          <a:bodyPr wrap="none">
            <a:spAutoFit/>
          </a:bodyPr>
          <a:lstStyle/>
          <a:p>
            <a:pPr>
              <a:defRPr sz="1100">
                <a:solidFill>
                  <a:srgbClr val="5A6B85"/>
                </a:solidFill>
              </a:defRPr>
            </a:pPr>
            <a:r>
              <a:t>kimi</a:t>
            </a:r>
          </a:p>
        </p:txBody>
      </p:sp>
      <p:sp>
        <p:nvSpPr>
          <p:cNvPr id="5" name="TextBox 4"/>
          <p:cNvSpPr txBox="1"/>
          <p:nvPr/>
        </p:nvSpPr>
        <p:spPr>
          <a:xfrm>
            <a:off x="457200" y="1371600"/>
            <a:ext cx="2743200" cy="640080"/>
          </a:xfrm>
          <a:prstGeom prst="rect">
            <a:avLst/>
          </a:prstGeom>
          <a:noFill/>
        </p:spPr>
        <p:txBody>
          <a:bodyPr wrap="none">
            <a:spAutoFit/>
          </a:bodyPr>
          <a:lstStyle/>
          <a:p>
            <a:pPr>
              <a:defRPr sz="900">
                <a:solidFill>
                  <a:srgbClr val="5A6B85"/>
                </a:solidFill>
              </a:defRPr>
            </a:pPr>
            <a:r>
              <a:t>Weighted Score</a:t>
            </a:r>
          </a:p>
          <a:p>
            <a:pPr>
              <a:defRPr sz="1100" b="1">
                <a:solidFill>
                  <a:srgbClr val="1B2A4A"/>
                </a:solidFill>
              </a:defRPr>
            </a:pPr>
            <a:r>
              <a:t>8.86</a:t>
            </a:r>
          </a:p>
        </p:txBody>
      </p:sp>
      <p:sp>
        <p:nvSpPr>
          <p:cNvPr id="6" name="TextBox 5"/>
          <p:cNvSpPr txBox="1"/>
          <p:nvPr/>
        </p:nvSpPr>
        <p:spPr>
          <a:xfrm>
            <a:off x="3291840" y="1371600"/>
            <a:ext cx="2743200" cy="640080"/>
          </a:xfrm>
          <a:prstGeom prst="rect">
            <a:avLst/>
          </a:prstGeom>
          <a:noFill/>
        </p:spPr>
        <p:txBody>
          <a:bodyPr wrap="none">
            <a:spAutoFit/>
          </a:bodyPr>
          <a:lstStyle/>
          <a:p>
            <a:pPr>
              <a:defRPr sz="900">
                <a:solidFill>
                  <a:srgbClr val="5A6B85"/>
                </a:solidFill>
              </a:defRPr>
            </a:pPr>
            <a:r>
              <a:t>Win Count</a:t>
            </a:r>
          </a:p>
          <a:p>
            <a:pPr>
              <a:defRPr sz="1100" b="1">
                <a:solidFill>
                  <a:srgbClr val="1B2A4A"/>
                </a:solidFill>
              </a:defRPr>
            </a:pPr>
            <a:r>
              <a:t>6</a:t>
            </a:r>
          </a:p>
        </p:txBody>
      </p:sp>
      <p:sp>
        <p:nvSpPr>
          <p:cNvPr id="7" name="TextBox 6"/>
          <p:cNvSpPr txBox="1"/>
          <p:nvPr/>
        </p:nvSpPr>
        <p:spPr>
          <a:xfrm>
            <a:off x="6126480" y="1371600"/>
            <a:ext cx="2743200" cy="640080"/>
          </a:xfrm>
          <a:prstGeom prst="rect">
            <a:avLst/>
          </a:prstGeom>
          <a:noFill/>
        </p:spPr>
        <p:txBody>
          <a:bodyPr wrap="none">
            <a:spAutoFit/>
          </a:bodyPr>
          <a:lstStyle/>
          <a:p>
            <a:pPr>
              <a:defRPr sz="900">
                <a:solidFill>
                  <a:srgbClr val="5A6B85"/>
                </a:solidFill>
              </a:defRPr>
            </a:pPr>
            <a:r>
              <a:t>Total Tokens</a:t>
            </a:r>
          </a:p>
          <a:p>
            <a:pPr>
              <a:defRPr sz="1100" b="1">
                <a:solidFill>
                  <a:srgbClr val="1B2A4A"/>
                </a:solidFill>
              </a:defRPr>
            </a:pPr>
            <a:r>
              <a:t>130,919</a:t>
            </a:r>
          </a:p>
        </p:txBody>
      </p:sp>
      <p:sp>
        <p:nvSpPr>
          <p:cNvPr id="8" name="TextBox 7"/>
          <p:cNvSpPr txBox="1"/>
          <p:nvPr/>
        </p:nvSpPr>
        <p:spPr>
          <a:xfrm>
            <a:off x="8961120" y="1371600"/>
            <a:ext cx="2743200" cy="640080"/>
          </a:xfrm>
          <a:prstGeom prst="rect">
            <a:avLst/>
          </a:prstGeom>
          <a:noFill/>
        </p:spPr>
        <p:txBody>
          <a:bodyPr wrap="none">
            <a:spAutoFit/>
          </a:bodyPr>
          <a:lstStyle/>
          <a:p>
            <a:pPr>
              <a:defRPr sz="900">
                <a:solidFill>
                  <a:srgbClr val="5A6B85"/>
                </a:solidFill>
              </a:defRPr>
            </a:pPr>
            <a:r>
              <a:t>Est. Cost</a:t>
            </a:r>
          </a:p>
          <a:p>
            <a:pPr>
              <a:defRPr sz="1100" b="1">
                <a:solidFill>
                  <a:srgbClr val="1B2A4A"/>
                </a:solidFill>
              </a:defRPr>
            </a:pPr>
            <a:r>
              <a:t>$0.33</a:t>
            </a:r>
          </a:p>
        </p:txBody>
      </p:sp>
      <p:sp>
        <p:nvSpPr>
          <p:cNvPr id="9" name="TextBox 8"/>
          <p:cNvSpPr txBox="1"/>
          <p:nvPr/>
        </p:nvSpPr>
        <p:spPr>
          <a:xfrm>
            <a:off x="457200" y="2103120"/>
            <a:ext cx="2743200" cy="640080"/>
          </a:xfrm>
          <a:prstGeom prst="rect">
            <a:avLst/>
          </a:prstGeom>
          <a:noFill/>
        </p:spPr>
        <p:txBody>
          <a:bodyPr wrap="none">
            <a:spAutoFit/>
          </a:bodyPr>
          <a:lstStyle/>
          <a:p>
            <a:pPr>
              <a:defRPr sz="900">
                <a:solidFill>
                  <a:srgbClr val="5A6B85"/>
                </a:solidFill>
              </a:defRPr>
            </a:pPr>
            <a:r>
              <a:t>Tokens/sec</a:t>
            </a:r>
          </a:p>
          <a:p>
            <a:pPr>
              <a:defRPr sz="1100" b="1">
                <a:solidFill>
                  <a:srgbClr val="1B2A4A"/>
                </a:solidFill>
              </a:defRPr>
            </a:pPr>
            <a:r>
              <a:t>55.4</a:t>
            </a:r>
          </a:p>
        </p:txBody>
      </p:sp>
      <p:sp>
        <p:nvSpPr>
          <p:cNvPr id="10" name="TextBox 9"/>
          <p:cNvSpPr txBox="1"/>
          <p:nvPr/>
        </p:nvSpPr>
        <p:spPr>
          <a:xfrm>
            <a:off x="3291840" y="2103120"/>
            <a:ext cx="2743200" cy="640080"/>
          </a:xfrm>
          <a:prstGeom prst="rect">
            <a:avLst/>
          </a:prstGeom>
          <a:noFill/>
        </p:spPr>
        <p:txBody>
          <a:bodyPr wrap="none">
            <a:spAutoFit/>
          </a:bodyPr>
          <a:lstStyle/>
          <a:p>
            <a:pPr>
              <a:defRPr sz="900">
                <a:solidFill>
                  <a:srgbClr val="5A6B85"/>
                </a:solidFill>
              </a:defRPr>
            </a:pPr>
            <a:r>
              <a:t>Avg Latency</a:t>
            </a:r>
          </a:p>
          <a:p>
            <a:pPr>
              <a:defRPr sz="1100" b="1">
                <a:solidFill>
                  <a:srgbClr val="1B2A4A"/>
                </a:solidFill>
              </a:defRPr>
            </a:pPr>
            <a:r>
              <a:t>94465ms</a:t>
            </a:r>
          </a:p>
        </p:txBody>
      </p:sp>
      <p:sp>
        <p:nvSpPr>
          <p:cNvPr id="11" name="TextBox 10"/>
          <p:cNvSpPr txBox="1"/>
          <p:nvPr/>
        </p:nvSpPr>
        <p:spPr>
          <a:xfrm>
            <a:off x="6126480" y="2103120"/>
            <a:ext cx="2743200" cy="640080"/>
          </a:xfrm>
          <a:prstGeom prst="rect">
            <a:avLst/>
          </a:prstGeom>
          <a:noFill/>
        </p:spPr>
        <p:txBody>
          <a:bodyPr wrap="none">
            <a:spAutoFit/>
          </a:bodyPr>
          <a:lstStyle/>
          <a:p>
            <a:pPr>
              <a:defRPr sz="900">
                <a:solidFill>
                  <a:srgbClr val="5A6B85"/>
                </a:solidFill>
              </a:defRPr>
            </a:pPr>
            <a:r>
              <a:t>P50</a:t>
            </a:r>
          </a:p>
          <a:p>
            <a:pPr>
              <a:defRPr sz="1100" b="1">
                <a:solidFill>
                  <a:srgbClr val="1B2A4A"/>
                </a:solidFill>
              </a:defRPr>
            </a:pPr>
            <a:r>
              <a:t>108072ms</a:t>
            </a:r>
          </a:p>
        </p:txBody>
      </p:sp>
      <p:sp>
        <p:nvSpPr>
          <p:cNvPr id="12" name="TextBox 11"/>
          <p:cNvSpPr txBox="1"/>
          <p:nvPr/>
        </p:nvSpPr>
        <p:spPr>
          <a:xfrm>
            <a:off x="8961120" y="2103120"/>
            <a:ext cx="2743200" cy="640080"/>
          </a:xfrm>
          <a:prstGeom prst="rect">
            <a:avLst/>
          </a:prstGeom>
          <a:noFill/>
        </p:spPr>
        <p:txBody>
          <a:bodyPr wrap="none">
            <a:spAutoFit/>
          </a:bodyPr>
          <a:lstStyle/>
          <a:p>
            <a:pPr>
              <a:defRPr sz="900">
                <a:solidFill>
                  <a:srgbClr val="5A6B85"/>
                </a:solidFill>
              </a:defRPr>
            </a:pPr>
            <a:r>
              <a:t>P95</a:t>
            </a:r>
          </a:p>
          <a:p>
            <a:pPr>
              <a:defRPr sz="1100" b="1">
                <a:solidFill>
                  <a:srgbClr val="1B2A4A"/>
                </a:solidFill>
              </a:defRPr>
            </a:pPr>
            <a:r>
              <a:t>153362ms</a:t>
            </a:r>
          </a:p>
        </p:txBody>
      </p:sp>
      <p:sp>
        <p:nvSpPr>
          <p:cNvPr id="13" name="TextBox 12"/>
          <p:cNvSpPr txBox="1"/>
          <p:nvPr/>
        </p:nvSpPr>
        <p:spPr>
          <a:xfrm>
            <a:off x="457200" y="3200400"/>
            <a:ext cx="11277295" cy="274320"/>
          </a:xfrm>
          <a:prstGeom prst="rect">
            <a:avLst/>
          </a:prstGeom>
          <a:noFill/>
        </p:spPr>
        <p:txBody>
          <a:bodyPr wrap="none">
            <a:spAutoFit/>
          </a:bodyPr>
          <a:lstStyle/>
          <a:p>
            <a:pPr>
              <a:defRPr sz="1400" b="1">
                <a:solidFill>
                  <a:srgbClr val="1B2A4A"/>
                </a:solidFill>
              </a:defRPr>
            </a:pPr>
            <a:r>
              <a:t>Per-Criterion Scores</a:t>
            </a:r>
          </a:p>
        </p:txBody>
      </p:sp>
      <p:sp>
        <p:nvSpPr>
          <p:cNvPr id="14" name="TextBox 13"/>
          <p:cNvSpPr txBox="1"/>
          <p:nvPr/>
        </p:nvSpPr>
        <p:spPr>
          <a:xfrm>
            <a:off x="457200" y="3566160"/>
            <a:ext cx="2286000" cy="228600"/>
          </a:xfrm>
          <a:prstGeom prst="rect">
            <a:avLst/>
          </a:prstGeom>
          <a:noFill/>
        </p:spPr>
        <p:txBody>
          <a:bodyPr wrap="none">
            <a:spAutoFit/>
          </a:bodyPr>
          <a:lstStyle/>
          <a:p>
            <a:pPr>
              <a:defRPr sz="900">
                <a:solidFill>
                  <a:srgbClr val="1B2A4A"/>
                </a:solidFill>
              </a:defRPr>
            </a:pPr>
            <a:r>
              <a:t>Reasoning Validity</a:t>
            </a:r>
          </a:p>
        </p:txBody>
      </p:sp>
      <p:sp>
        <p:nvSpPr>
          <p:cNvPr id="15" name="Rectangle 14"/>
          <p:cNvSpPr/>
          <p:nvPr/>
        </p:nvSpPr>
        <p:spPr>
          <a:xfrm>
            <a:off x="2926080" y="3611879"/>
            <a:ext cx="6124194" cy="182880"/>
          </a:xfrm>
          <a:prstGeom prst="rect">
            <a:avLst/>
          </a:prstGeom>
          <a:solidFill>
            <a:srgbClr val="82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058400" y="3566160"/>
            <a:ext cx="1371600" cy="228600"/>
          </a:xfrm>
          <a:prstGeom prst="rect">
            <a:avLst/>
          </a:prstGeom>
          <a:noFill/>
        </p:spPr>
        <p:txBody>
          <a:bodyPr wrap="none">
            <a:spAutoFit/>
          </a:bodyPr>
          <a:lstStyle/>
          <a:p>
            <a:pPr algn="r">
              <a:defRPr sz="900" b="1">
                <a:solidFill>
                  <a:srgbClr val="1B2A4A"/>
                </a:solidFill>
              </a:defRPr>
            </a:pPr>
            <a:r>
              <a:t>8.93</a:t>
            </a:r>
          </a:p>
        </p:txBody>
      </p:sp>
      <p:sp>
        <p:nvSpPr>
          <p:cNvPr id="17" name="TextBox 16"/>
          <p:cNvSpPr txBox="1"/>
          <p:nvPr/>
        </p:nvSpPr>
        <p:spPr>
          <a:xfrm>
            <a:off x="457200" y="3886200"/>
            <a:ext cx="2286000" cy="228600"/>
          </a:xfrm>
          <a:prstGeom prst="rect">
            <a:avLst/>
          </a:prstGeom>
          <a:noFill/>
        </p:spPr>
        <p:txBody>
          <a:bodyPr wrap="none">
            <a:spAutoFit/>
          </a:bodyPr>
          <a:lstStyle/>
          <a:p>
            <a:pPr>
              <a:defRPr sz="900">
                <a:solidFill>
                  <a:srgbClr val="1B2A4A"/>
                </a:solidFill>
              </a:defRPr>
            </a:pPr>
            <a:r>
              <a:t>Solution Correctness</a:t>
            </a:r>
          </a:p>
        </p:txBody>
      </p:sp>
      <p:sp>
        <p:nvSpPr>
          <p:cNvPr id="18" name="Rectangle 17"/>
          <p:cNvSpPr/>
          <p:nvPr/>
        </p:nvSpPr>
        <p:spPr>
          <a:xfrm>
            <a:off x="2926080" y="3931920"/>
            <a:ext cx="6302501" cy="182880"/>
          </a:xfrm>
          <a:prstGeom prst="rect">
            <a:avLst/>
          </a:prstGeom>
          <a:solidFill>
            <a:srgbClr val="7B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0058400" y="3886200"/>
            <a:ext cx="1371600" cy="228600"/>
          </a:xfrm>
          <a:prstGeom prst="rect">
            <a:avLst/>
          </a:prstGeom>
          <a:noFill/>
        </p:spPr>
        <p:txBody>
          <a:bodyPr wrap="none">
            <a:spAutoFit/>
          </a:bodyPr>
          <a:lstStyle/>
          <a:p>
            <a:pPr algn="r">
              <a:defRPr sz="900" b="1">
                <a:solidFill>
                  <a:srgbClr val="1B2A4A"/>
                </a:solidFill>
              </a:defRPr>
            </a:pPr>
            <a:r>
              <a:t>9.19</a:t>
            </a:r>
          </a:p>
        </p:txBody>
      </p:sp>
      <p:sp>
        <p:nvSpPr>
          <p:cNvPr id="20" name="TextBox 19"/>
          <p:cNvSpPr txBox="1"/>
          <p:nvPr/>
        </p:nvSpPr>
        <p:spPr>
          <a:xfrm>
            <a:off x="457200" y="4206240"/>
            <a:ext cx="2286000" cy="228600"/>
          </a:xfrm>
          <a:prstGeom prst="rect">
            <a:avLst/>
          </a:prstGeom>
          <a:noFill/>
        </p:spPr>
        <p:txBody>
          <a:bodyPr wrap="none">
            <a:spAutoFit/>
          </a:bodyPr>
          <a:lstStyle/>
          <a:p>
            <a:pPr>
              <a:defRPr sz="900">
                <a:solidFill>
                  <a:srgbClr val="1B2A4A"/>
                </a:solidFill>
              </a:defRPr>
            </a:pPr>
            <a:r>
              <a:t>Reasoning Transparency</a:t>
            </a:r>
          </a:p>
        </p:txBody>
      </p:sp>
      <p:sp>
        <p:nvSpPr>
          <p:cNvPr id="21" name="Rectangle 20"/>
          <p:cNvSpPr/>
          <p:nvPr/>
        </p:nvSpPr>
        <p:spPr>
          <a:xfrm>
            <a:off x="2926080" y="4251959"/>
            <a:ext cx="5993892" cy="182880"/>
          </a:xfrm>
          <a:prstGeom prst="rect">
            <a:avLst/>
          </a:prstGeom>
          <a:solidFill>
            <a:srgbClr val="87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058400" y="4206240"/>
            <a:ext cx="1371600" cy="228600"/>
          </a:xfrm>
          <a:prstGeom prst="rect">
            <a:avLst/>
          </a:prstGeom>
          <a:noFill/>
        </p:spPr>
        <p:txBody>
          <a:bodyPr wrap="none">
            <a:spAutoFit/>
          </a:bodyPr>
          <a:lstStyle/>
          <a:p>
            <a:pPr algn="r">
              <a:defRPr sz="900" b="1">
                <a:solidFill>
                  <a:srgbClr val="1B2A4A"/>
                </a:solidFill>
              </a:defRPr>
            </a:pPr>
            <a:r>
              <a:t>8.74</a:t>
            </a:r>
          </a:p>
        </p:txBody>
      </p:sp>
      <p:sp>
        <p:nvSpPr>
          <p:cNvPr id="23" name="TextBox 22"/>
          <p:cNvSpPr txBox="1"/>
          <p:nvPr/>
        </p:nvSpPr>
        <p:spPr>
          <a:xfrm>
            <a:off x="457200" y="4526279"/>
            <a:ext cx="2286000" cy="228600"/>
          </a:xfrm>
          <a:prstGeom prst="rect">
            <a:avLst/>
          </a:prstGeom>
          <a:noFill/>
        </p:spPr>
        <p:txBody>
          <a:bodyPr wrap="none">
            <a:spAutoFit/>
          </a:bodyPr>
          <a:lstStyle/>
          <a:p>
            <a:pPr>
              <a:defRPr sz="900">
                <a:solidFill>
                  <a:srgbClr val="1B2A4A"/>
                </a:solidFill>
              </a:defRPr>
            </a:pPr>
            <a:r>
              <a:t>Assumption Handling</a:t>
            </a:r>
          </a:p>
        </p:txBody>
      </p:sp>
      <p:sp>
        <p:nvSpPr>
          <p:cNvPr id="24" name="Rectangle 23"/>
          <p:cNvSpPr/>
          <p:nvPr/>
        </p:nvSpPr>
        <p:spPr>
          <a:xfrm>
            <a:off x="2926080" y="4571999"/>
            <a:ext cx="5685282" cy="182880"/>
          </a:xfrm>
          <a:prstGeom prst="rect">
            <a:avLst/>
          </a:prstGeom>
          <a:solidFill>
            <a:srgbClr val="92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0058400" y="4526279"/>
            <a:ext cx="1371600" cy="228600"/>
          </a:xfrm>
          <a:prstGeom prst="rect">
            <a:avLst/>
          </a:prstGeom>
          <a:noFill/>
        </p:spPr>
        <p:txBody>
          <a:bodyPr wrap="none">
            <a:spAutoFit/>
          </a:bodyPr>
          <a:lstStyle/>
          <a:p>
            <a:pPr algn="r">
              <a:defRPr sz="900" b="1">
                <a:solidFill>
                  <a:srgbClr val="1B2A4A"/>
                </a:solidFill>
              </a:defRPr>
            </a:pPr>
            <a:r>
              <a:t>8.29</a:t>
            </a:r>
          </a:p>
        </p:txBody>
      </p:sp>
      <p:sp>
        <p:nvSpPr>
          <p:cNvPr id="26" name="TextBox 25"/>
          <p:cNvSpPr txBox="1"/>
          <p:nvPr/>
        </p:nvSpPr>
        <p:spPr>
          <a:xfrm>
            <a:off x="457200" y="4846319"/>
            <a:ext cx="2286000" cy="228600"/>
          </a:xfrm>
          <a:prstGeom prst="rect">
            <a:avLst/>
          </a:prstGeom>
          <a:noFill/>
        </p:spPr>
        <p:txBody>
          <a:bodyPr wrap="none">
            <a:spAutoFit/>
          </a:bodyPr>
          <a:lstStyle/>
          <a:p>
            <a:pPr>
              <a:defRPr sz="900">
                <a:solidFill>
                  <a:srgbClr val="1B2A4A"/>
                </a:solidFill>
              </a:defRPr>
            </a:pPr>
            <a:r>
              <a:t>Systematic Progression</a:t>
            </a:r>
          </a:p>
        </p:txBody>
      </p:sp>
      <p:sp>
        <p:nvSpPr>
          <p:cNvPr id="27" name="Rectangle 26"/>
          <p:cNvSpPr/>
          <p:nvPr/>
        </p:nvSpPr>
        <p:spPr>
          <a:xfrm>
            <a:off x="2926080" y="4892039"/>
            <a:ext cx="6089904" cy="182880"/>
          </a:xfrm>
          <a:prstGeom prst="rect">
            <a:avLst/>
          </a:prstGeom>
          <a:solidFill>
            <a:srgbClr val="83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058400" y="4846319"/>
            <a:ext cx="1371600" cy="228600"/>
          </a:xfrm>
          <a:prstGeom prst="rect">
            <a:avLst/>
          </a:prstGeom>
          <a:noFill/>
        </p:spPr>
        <p:txBody>
          <a:bodyPr wrap="none">
            <a:spAutoFit/>
          </a:bodyPr>
          <a:lstStyle/>
          <a:p>
            <a:pPr algn="r">
              <a:defRPr sz="900" b="1">
                <a:solidFill>
                  <a:srgbClr val="1B2A4A"/>
                </a:solidFill>
              </a:defRPr>
            </a:pPr>
            <a:r>
              <a:t>8.88</a:t>
            </a:r>
          </a:p>
        </p:txBody>
      </p:sp>
      <p:cxnSp>
        <p:nvCxnSpPr>
          <p:cNvPr id="29" name="Connector 28"/>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1" name="TextBox 30"/>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2" name="TextBox 31"/>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Kimi K2.5 [Reasoning] — Per-Question Performance</a:t>
            </a:r>
          </a:p>
        </p:txBody>
      </p:sp>
      <p:graphicFrame>
        <p:nvGraphicFramePr>
          <p:cNvPr id="3" name="Table 2"/>
          <p:cNvGraphicFramePr>
            <a:graphicFrameLocks noGrp="1"/>
          </p:cNvGraphicFramePr>
          <p:nvPr/>
        </p:nvGraphicFramePr>
        <p:xfrm>
          <a:off x="457200" y="1371600"/>
          <a:ext cx="11277295" cy="4480560"/>
        </p:xfrm>
        <a:graphic>
          <a:graphicData uri="http://schemas.openxmlformats.org/drawingml/2006/table">
            <a:tbl>
              <a:tblPr firstRow="1" bandRow="1">
                <a:tableStyleId>{5C22544A-7EE6-4342-B048-85BDC9FD1C3A}</a:tableStyleId>
              </a:tblPr>
              <a:tblGrid>
                <a:gridCol w="1879549"/>
                <a:gridCol w="1879549"/>
                <a:gridCol w="1879549"/>
                <a:gridCol w="1879549"/>
                <a:gridCol w="1879549"/>
                <a:gridCol w="1879550"/>
              </a:tblGrid>
              <a:tr h="320040">
                <a:tc>
                  <a:txBody>
                    <a:bodyPr wrap="square" lIns="50800" rIns="50800" tIns="25400" bIns="25400"/>
                    <a:lstStyle/>
                    <a:p>
                      <a:pPr algn="ctr">
                        <a:defRPr sz="1000" b="1">
                          <a:solidFill>
                            <a:srgbClr val="0B5394"/>
                          </a:solidFill>
                        </a:defRPr>
                      </a:pPr>
                      <a:r>
                        <a:t>Q#</a:t>
                      </a:r>
                    </a:p>
                  </a:txBody>
                  <a:tcPr>
                    <a:solidFill>
                      <a:srgbClr val="EBF0F8"/>
                    </a:solidFill>
                  </a:tcPr>
                </a:tc>
                <a:tc>
                  <a:txBody>
                    <a:bodyPr wrap="square" lIns="50800" rIns="50800" tIns="25400" bIns="25400"/>
                    <a:lstStyle/>
                    <a:p>
                      <a:pPr algn="ctr">
                        <a:defRPr sz="1000" b="1">
                          <a:solidFill>
                            <a:srgbClr val="0B5394"/>
                          </a:solidFill>
                        </a:defRPr>
                      </a:pPr>
                      <a:r>
                        <a:t>Question</a:t>
                      </a:r>
                    </a:p>
                  </a:txBody>
                  <a:tcPr>
                    <a:solidFill>
                      <a:srgbClr val="EBF0F8"/>
                    </a:solidFill>
                  </a:tcPr>
                </a:tc>
                <a:tc>
                  <a:txBody>
                    <a:bodyPr wrap="square" lIns="50800" rIns="50800" tIns="25400" bIns="25400"/>
                    <a:lstStyle/>
                    <a:p>
                      <a:pPr algn="ctr">
                        <a:defRPr sz="1000" b="1">
                          <a:solidFill>
                            <a:srgbClr val="0B5394"/>
                          </a:solidFill>
                        </a:defRPr>
                      </a:pPr>
                      <a:r>
                        <a:t>Score</a:t>
                      </a:r>
                    </a:p>
                  </a:txBody>
                  <a:tcPr>
                    <a:solidFill>
                      <a:srgbClr val="EBF0F8"/>
                    </a:solidFill>
                  </a:tcPr>
                </a:tc>
                <a:tc>
                  <a:txBody>
                    <a:bodyPr wrap="square" lIns="50800" rIns="50800" tIns="25400" bIns="25400"/>
                    <a:lstStyle/>
                    <a:p>
                      <a:pPr algn="ctr">
                        <a:defRPr sz="1000" b="1">
                          <a:solidFill>
                            <a:srgbClr val="0B5394"/>
                          </a:solidFill>
                        </a:defRPr>
                      </a:pPr>
                      <a:r>
                        <a:t>Tokens</a:t>
                      </a:r>
                    </a:p>
                  </a:txBody>
                  <a:tcPr>
                    <a:solidFill>
                      <a:srgbClr val="EBF0F8"/>
                    </a:solidFill>
                  </a:tcPr>
                </a:tc>
                <a:tc>
                  <a:txBody>
                    <a:bodyPr wrap="square" lIns="50800" rIns="50800" tIns="25400" bIns="25400"/>
                    <a:lstStyle/>
                    <a:p>
                      <a:pPr algn="ctr">
                        <a:defRPr sz="1000" b="1">
                          <a:solidFill>
                            <a:srgbClr val="0B5394"/>
                          </a:solidFill>
                        </a:defRPr>
                      </a:pPr>
                      <a:r>
                        <a:t>Latency (ms)</a:t>
                      </a:r>
                    </a:p>
                  </a:txBody>
                  <a:tcPr>
                    <a:solidFill>
                      <a:srgbClr val="EBF0F8"/>
                    </a:solidFill>
                  </a:tcPr>
                </a:tc>
                <a:tc>
                  <a:txBody>
                    <a:bodyPr wrap="square" lIns="50800" rIns="50800" tIns="25400" bIns="25400"/>
                    <a:lstStyle/>
                    <a:p>
                      <a:pPr algn="ctr">
                        <a:defRPr sz="1000" b="1">
                          <a:solidFill>
                            <a:srgbClr val="0B5394"/>
                          </a:solidFill>
                        </a:defRPr>
                      </a:pPr>
                      <a:r>
                        <a:t>Cost</a:t>
                      </a:r>
                    </a:p>
                  </a:txBody>
                  <a:tcPr>
                    <a:solidFill>
                      <a:srgbClr val="EBF0F8"/>
                    </a:solidFill>
                  </a:tcPr>
                </a:tc>
              </a:tr>
              <a:tr h="320040">
                <a:tc>
                  <a:txBody>
                    <a:bodyPr wrap="square" lIns="50800" rIns="50800" tIns="25400" bIns="25400"/>
                    <a:lstStyle/>
                    <a:p>
                      <a:pPr algn="ctr">
                        <a:defRPr sz="900" b="0">
                          <a:solidFill>
                            <a:srgbClr val="1B2A4A"/>
                          </a:solidFill>
                        </a:defRPr>
                      </a:pPr>
                      <a:r>
                        <a:t>0</a:t>
                      </a:r>
                    </a:p>
                  </a:txBody>
                  <a:tcPr>
                    <a:solidFill>
                      <a:srgbClr val="FFFFFF"/>
                    </a:solidFill>
                  </a:tcPr>
                </a:tc>
                <a:tc>
                  <a:txBody>
                    <a:bodyPr wrap="square" lIns="50800" rIns="50800" tIns="25400" bIns="25400"/>
                    <a:lstStyle/>
                    <a:p>
                      <a:pPr algn="l">
                        <a:defRPr sz="900" b="0">
                          <a:solidFill>
                            <a:srgbClr val="1B2A4A"/>
                          </a:solidFill>
                        </a:defRPr>
                      </a:pPr>
                      <a:r>
                        <a:t>A company has 120 employees. 40% work remotely, 30...</a:t>
                      </a:r>
                    </a:p>
                  </a:txBody>
                  <a:tcPr>
                    <a:solidFill>
                      <a:srgbClr val="FFFFFF"/>
                    </a:solidFill>
                  </a:tcPr>
                </a:tc>
                <a:tc>
                  <a:txBody>
                    <a:bodyPr wrap="square" lIns="50800" rIns="50800" tIns="25400" bIns="25400"/>
                    <a:lstStyle/>
                    <a:p>
                      <a:pPr algn="r">
                        <a:defRPr sz="900" b="0">
                          <a:solidFill>
                            <a:srgbClr val="328C1C"/>
                          </a:solidFill>
                        </a:defRPr>
                      </a:pPr>
                      <a:r>
                        <a:t>8.98</a:t>
                      </a:r>
                    </a:p>
                  </a:txBody>
                  <a:tcPr>
                    <a:solidFill>
                      <a:srgbClr val="FFFFFF"/>
                    </a:solidFill>
                  </a:tcPr>
                </a:tc>
                <a:tc>
                  <a:txBody>
                    <a:bodyPr wrap="square" lIns="50800" rIns="50800" tIns="25400" bIns="25400"/>
                    <a:lstStyle/>
                    <a:p>
                      <a:pPr algn="r">
                        <a:defRPr sz="900" b="0">
                          <a:solidFill>
                            <a:srgbClr val="1B2A4A"/>
                          </a:solidFill>
                        </a:defRPr>
                      </a:pPr>
                      <a:r>
                        <a:t>2737</a:t>
                      </a:r>
                    </a:p>
                  </a:txBody>
                  <a:tcPr>
                    <a:solidFill>
                      <a:srgbClr val="FFFFFF"/>
                    </a:solidFill>
                  </a:tcPr>
                </a:tc>
                <a:tc>
                  <a:txBody>
                    <a:bodyPr wrap="square" lIns="50800" rIns="50800" tIns="25400" bIns="25400"/>
                    <a:lstStyle/>
                    <a:p>
                      <a:pPr algn="r">
                        <a:defRPr sz="900" b="0">
                          <a:solidFill>
                            <a:srgbClr val="1B2A4A"/>
                          </a:solidFill>
                        </a:defRPr>
                      </a:pPr>
                      <a:r>
                        <a:t>50744</a:t>
                      </a:r>
                    </a:p>
                  </a:txBody>
                  <a:tcPr>
                    <a:solidFill>
                      <a:srgbClr val="FFFFFF"/>
                    </a:solidFill>
                  </a:tcPr>
                </a:tc>
                <a:tc>
                  <a:txBody>
                    <a:bodyPr wrap="square" lIns="50800" rIns="50800" tIns="25400" bIns="25400"/>
                    <a:lstStyle/>
                    <a:p>
                      <a:pPr algn="r">
                        <a:defRPr sz="900" b="0">
                          <a:solidFill>
                            <a:srgbClr val="1B2A4A"/>
                          </a:solidFill>
                        </a:defRPr>
                      </a:pPr>
                      <a:r>
                        <a:t>$0.0069</a:t>
                      </a:r>
                    </a:p>
                  </a:txBody>
                  <a:tcPr>
                    <a:solidFill>
                      <a:srgbClr val="FFFFFF"/>
                    </a:solidFill>
                  </a:tcPr>
                </a:tc>
              </a:tr>
              <a:tr h="320040">
                <a:tc>
                  <a:txBody>
                    <a:bodyPr wrap="square" lIns="50800" rIns="50800" tIns="25400" bIns="25400"/>
                    <a:lstStyle/>
                    <a:p>
                      <a:pPr algn="ctr">
                        <a:defRPr sz="900" b="0">
                          <a:solidFill>
                            <a:srgbClr val="1B2A4A"/>
                          </a:solidFill>
                        </a:defRPr>
                      </a:pPr>
                      <a:r>
                        <a:t>1</a:t>
                      </a:r>
                    </a:p>
                  </a:txBody>
                  <a:tcPr>
                    <a:solidFill>
                      <a:srgbClr val="F9FAFC"/>
                    </a:solidFill>
                  </a:tcPr>
                </a:tc>
                <a:tc>
                  <a:txBody>
                    <a:bodyPr wrap="square" lIns="50800" rIns="50800" tIns="25400" bIns="25400"/>
                    <a:lstStyle/>
                    <a:p>
                      <a:pPr algn="l">
                        <a:defRPr sz="900" b="0">
                          <a:solidFill>
                            <a:srgbClr val="1B2A4A"/>
                          </a:solidFill>
                        </a:defRPr>
                      </a:pPr>
                      <a:r>
                        <a:t>Three friends — Alice, Bob, and Carol — are decidi...</a:t>
                      </a:r>
                    </a:p>
                  </a:txBody>
                  <a:tcPr>
                    <a:solidFill>
                      <a:srgbClr val="F9FAFC"/>
                    </a:solidFill>
                  </a:tcPr>
                </a:tc>
                <a:tc>
                  <a:txBody>
                    <a:bodyPr wrap="square" lIns="50800" rIns="50800" tIns="25400" bIns="25400"/>
                    <a:lstStyle/>
                    <a:p>
                      <a:pPr algn="r">
                        <a:defRPr sz="900" b="0">
                          <a:solidFill>
                            <a:srgbClr val="378C1C"/>
                          </a:solidFill>
                        </a:defRPr>
                      </a:pPr>
                      <a:r>
                        <a:t>8.77</a:t>
                      </a:r>
                    </a:p>
                  </a:txBody>
                  <a:tcPr>
                    <a:solidFill>
                      <a:srgbClr val="F9FAFC"/>
                    </a:solidFill>
                  </a:tcPr>
                </a:tc>
                <a:tc>
                  <a:txBody>
                    <a:bodyPr wrap="square" lIns="50800" rIns="50800" tIns="25400" bIns="25400"/>
                    <a:lstStyle/>
                    <a:p>
                      <a:pPr algn="r">
                        <a:defRPr sz="900" b="0">
                          <a:solidFill>
                            <a:srgbClr val="1B2A4A"/>
                          </a:solidFill>
                        </a:defRPr>
                      </a:pPr>
                      <a:r>
                        <a:t>1462</a:t>
                      </a:r>
                    </a:p>
                  </a:txBody>
                  <a:tcPr>
                    <a:solidFill>
                      <a:srgbClr val="F9FAFC"/>
                    </a:solidFill>
                  </a:tcPr>
                </a:tc>
                <a:tc>
                  <a:txBody>
                    <a:bodyPr wrap="square" lIns="50800" rIns="50800" tIns="25400" bIns="25400"/>
                    <a:lstStyle/>
                    <a:p>
                      <a:pPr algn="r">
                        <a:defRPr sz="900" b="0">
                          <a:solidFill>
                            <a:srgbClr val="1B2A4A"/>
                          </a:solidFill>
                        </a:defRPr>
                      </a:pPr>
                      <a:r>
                        <a:t>24963</a:t>
                      </a:r>
                    </a:p>
                  </a:txBody>
                  <a:tcPr>
                    <a:solidFill>
                      <a:srgbClr val="F9FAFC"/>
                    </a:solidFill>
                  </a:tcPr>
                </a:tc>
                <a:tc>
                  <a:txBody>
                    <a:bodyPr wrap="square" lIns="50800" rIns="50800" tIns="25400" bIns="25400"/>
                    <a:lstStyle/>
                    <a:p>
                      <a:pPr algn="r">
                        <a:defRPr sz="900" b="0">
                          <a:solidFill>
                            <a:srgbClr val="1B2A4A"/>
                          </a:solidFill>
                        </a:defRPr>
                      </a:pPr>
                      <a:r>
                        <a:t>$0.0037</a:t>
                      </a:r>
                    </a:p>
                  </a:txBody>
                  <a:tcPr>
                    <a:solidFill>
                      <a:srgbClr val="F9FAFC"/>
                    </a:solidFill>
                  </a:tcPr>
                </a:tc>
              </a:tr>
              <a:tr h="320040">
                <a:tc>
                  <a:txBody>
                    <a:bodyPr wrap="square" lIns="50800" rIns="50800" tIns="25400" bIns="25400"/>
                    <a:lstStyle/>
                    <a:p>
                      <a:pPr algn="ctr">
                        <a:defRPr sz="900" b="0">
                          <a:solidFill>
                            <a:srgbClr val="1B2A4A"/>
                          </a:solidFill>
                        </a:defRPr>
                      </a:pPr>
                      <a:r>
                        <a:t>2</a:t>
                      </a:r>
                    </a:p>
                  </a:txBody>
                  <a:tcPr>
                    <a:solidFill>
                      <a:srgbClr val="FFFFFF"/>
                    </a:solidFill>
                  </a:tcPr>
                </a:tc>
                <a:tc>
                  <a:txBody>
                    <a:bodyPr wrap="square" lIns="50800" rIns="50800" tIns="25400" bIns="25400"/>
                    <a:lstStyle/>
                    <a:p>
                      <a:pPr algn="l">
                        <a:defRPr sz="900" b="0">
                          <a:solidFill>
                            <a:srgbClr val="1B2A4A"/>
                          </a:solidFill>
                        </a:defRPr>
                      </a:pPr>
                      <a:r>
                        <a:t>A conference has 4 sessions (A, B, C, D) and 3 tim...</a:t>
                      </a:r>
                    </a:p>
                  </a:txBody>
                  <a:tcPr>
                    <a:solidFill>
                      <a:srgbClr val="FFFFFF"/>
                    </a:solidFill>
                  </a:tcPr>
                </a:tc>
                <a:tc>
                  <a:txBody>
                    <a:bodyPr wrap="square" lIns="50800" rIns="50800" tIns="25400" bIns="25400"/>
                    <a:lstStyle/>
                    <a:p>
                      <a:pPr algn="r">
                        <a:defRPr sz="900" b="0">
                          <a:solidFill>
                            <a:srgbClr val="478C1C"/>
                          </a:solidFill>
                        </a:defRPr>
                      </a:pPr>
                      <a:r>
                        <a:t>8.08</a:t>
                      </a:r>
                    </a:p>
                  </a:txBody>
                  <a:tcPr>
                    <a:solidFill>
                      <a:srgbClr val="FFFFFF"/>
                    </a:solidFill>
                  </a:tcPr>
                </a:tc>
                <a:tc>
                  <a:txBody>
                    <a:bodyPr wrap="square" lIns="50800" rIns="50800" tIns="25400" bIns="25400"/>
                    <a:lstStyle/>
                    <a:p>
                      <a:pPr algn="r">
                        <a:defRPr sz="900" b="0">
                          <a:solidFill>
                            <a:srgbClr val="1B2A4A"/>
                          </a:solidFill>
                        </a:defRPr>
                      </a:pPr>
                      <a:r>
                        <a:t>7932</a:t>
                      </a:r>
                    </a:p>
                  </a:txBody>
                  <a:tcPr>
                    <a:solidFill>
                      <a:srgbClr val="FFFFFF"/>
                    </a:solidFill>
                  </a:tcPr>
                </a:tc>
                <a:tc>
                  <a:txBody>
                    <a:bodyPr wrap="square" lIns="50800" rIns="50800" tIns="25400" bIns="25400"/>
                    <a:lstStyle/>
                    <a:p>
                      <a:pPr algn="r">
                        <a:defRPr sz="900" b="0">
                          <a:solidFill>
                            <a:srgbClr val="1B2A4A"/>
                          </a:solidFill>
                        </a:defRPr>
                      </a:pPr>
                      <a:r>
                        <a:t>142259</a:t>
                      </a:r>
                    </a:p>
                  </a:txBody>
                  <a:tcPr>
                    <a:solidFill>
                      <a:srgbClr val="FFFFFF"/>
                    </a:solidFill>
                  </a:tcPr>
                </a:tc>
                <a:tc>
                  <a:txBody>
                    <a:bodyPr wrap="square" lIns="50800" rIns="50800" tIns="25400" bIns="25400"/>
                    <a:lstStyle/>
                    <a:p>
                      <a:pPr algn="r">
                        <a:defRPr sz="900" b="0">
                          <a:solidFill>
                            <a:srgbClr val="1B2A4A"/>
                          </a:solidFill>
                        </a:defRPr>
                      </a:pPr>
                      <a:r>
                        <a:t>$0.02</a:t>
                      </a:r>
                    </a:p>
                  </a:txBody>
                  <a:tcPr>
                    <a:solidFill>
                      <a:srgbClr val="FFFFFF"/>
                    </a:solidFill>
                  </a:tcPr>
                </a:tc>
              </a:tr>
              <a:tr h="320040">
                <a:tc>
                  <a:txBody>
                    <a:bodyPr wrap="square" lIns="50800" rIns="50800" tIns="25400" bIns="25400"/>
                    <a:lstStyle/>
                    <a:p>
                      <a:pPr algn="ctr">
                        <a:defRPr sz="900" b="0">
                          <a:solidFill>
                            <a:srgbClr val="1B2A4A"/>
                          </a:solidFill>
                        </a:defRPr>
                      </a:pPr>
                      <a:r>
                        <a:t>3</a:t>
                      </a:r>
                    </a:p>
                  </a:txBody>
                  <a:tcPr>
                    <a:solidFill>
                      <a:srgbClr val="F9FAFC"/>
                    </a:solidFill>
                  </a:tcPr>
                </a:tc>
                <a:tc>
                  <a:txBody>
                    <a:bodyPr wrap="square" lIns="50800" rIns="50800" tIns="25400" bIns="25400"/>
                    <a:lstStyle/>
                    <a:p>
                      <a:pPr algn="l">
                        <a:defRPr sz="900" b="0">
                          <a:solidFill>
                            <a:srgbClr val="1B2A4A"/>
                          </a:solidFill>
                        </a:defRPr>
                      </a:pPr>
                      <a:r>
                        <a:t>A city introduces free public transit. Within 6 mo...</a:t>
                      </a:r>
                    </a:p>
                  </a:txBody>
                  <a:tcPr>
                    <a:solidFill>
                      <a:srgbClr val="F9FAFC"/>
                    </a:solidFill>
                  </a:tcPr>
                </a:tc>
                <a:tc>
                  <a:txBody>
                    <a:bodyPr wrap="square" lIns="50800" rIns="50800" tIns="25400" bIns="25400"/>
                    <a:lstStyle/>
                    <a:p>
                      <a:pPr algn="r">
                        <a:defRPr sz="900" b="0">
                          <a:solidFill>
                            <a:srgbClr val="418C1C"/>
                          </a:solidFill>
                        </a:defRPr>
                      </a:pPr>
                      <a:r>
                        <a:t>8.32</a:t>
                      </a:r>
                    </a:p>
                  </a:txBody>
                  <a:tcPr>
                    <a:solidFill>
                      <a:srgbClr val="F9FAFC"/>
                    </a:solidFill>
                  </a:tcPr>
                </a:tc>
                <a:tc>
                  <a:txBody>
                    <a:bodyPr wrap="square" lIns="50800" rIns="50800" tIns="25400" bIns="25400"/>
                    <a:lstStyle/>
                    <a:p>
                      <a:pPr algn="r">
                        <a:defRPr sz="900" b="0">
                          <a:solidFill>
                            <a:srgbClr val="1B2A4A"/>
                          </a:solidFill>
                        </a:defRPr>
                      </a:pPr>
                      <a:r>
                        <a:t>2102</a:t>
                      </a:r>
                    </a:p>
                  </a:txBody>
                  <a:tcPr>
                    <a:solidFill>
                      <a:srgbClr val="F9FAFC"/>
                    </a:solidFill>
                  </a:tcPr>
                </a:tc>
                <a:tc>
                  <a:txBody>
                    <a:bodyPr wrap="square" lIns="50800" rIns="50800" tIns="25400" bIns="25400"/>
                    <a:lstStyle/>
                    <a:p>
                      <a:pPr algn="r">
                        <a:defRPr sz="900" b="0">
                          <a:solidFill>
                            <a:srgbClr val="1B2A4A"/>
                          </a:solidFill>
                        </a:defRPr>
                      </a:pPr>
                      <a:r>
                        <a:t>39183</a:t>
                      </a:r>
                    </a:p>
                  </a:txBody>
                  <a:tcPr>
                    <a:solidFill>
                      <a:srgbClr val="F9FAFC"/>
                    </a:solidFill>
                  </a:tcPr>
                </a:tc>
                <a:tc>
                  <a:txBody>
                    <a:bodyPr wrap="square" lIns="50800" rIns="50800" tIns="25400" bIns="25400"/>
                    <a:lstStyle/>
                    <a:p>
                      <a:pPr algn="r">
                        <a:defRPr sz="900" b="0">
                          <a:solidFill>
                            <a:srgbClr val="1B2A4A"/>
                          </a:solidFill>
                        </a:defRPr>
                      </a:pPr>
                      <a:r>
                        <a:t>$0.0053</a:t>
                      </a:r>
                    </a:p>
                  </a:txBody>
                  <a:tcPr>
                    <a:solidFill>
                      <a:srgbClr val="F9FAFC"/>
                    </a:solidFill>
                  </a:tcPr>
                </a:tc>
              </a:tr>
              <a:tr h="320040">
                <a:tc>
                  <a:txBody>
                    <a:bodyPr wrap="square" lIns="50800" rIns="50800" tIns="25400" bIns="25400"/>
                    <a:lstStyle/>
                    <a:p>
                      <a:pPr algn="ctr">
                        <a:defRPr sz="900" b="0">
                          <a:solidFill>
                            <a:srgbClr val="1B2A4A"/>
                          </a:solidFill>
                        </a:defRPr>
                      </a:pPr>
                      <a:r>
                        <a:t>4</a:t>
                      </a:r>
                    </a:p>
                  </a:txBody>
                  <a:tcPr>
                    <a:solidFill>
                      <a:srgbClr val="FFFFFF"/>
                    </a:solidFill>
                  </a:tcPr>
                </a:tc>
                <a:tc>
                  <a:txBody>
                    <a:bodyPr wrap="square" lIns="50800" rIns="50800" tIns="25400" bIns="25400"/>
                    <a:lstStyle/>
                    <a:p>
                      <a:pPr algn="l">
                        <a:defRPr sz="900" b="0">
                          <a:solidFill>
                            <a:srgbClr val="1B2A4A"/>
                          </a:solidFill>
                        </a:defRPr>
                      </a:pPr>
                      <a:r>
                        <a:t>Consider this argument: 'Countries with higher cho...</a:t>
                      </a:r>
                    </a:p>
                  </a:txBody>
                  <a:tcPr>
                    <a:solidFill>
                      <a:srgbClr val="FFFFFF"/>
                    </a:solidFill>
                  </a:tcPr>
                </a:tc>
                <a:tc>
                  <a:txBody>
                    <a:bodyPr wrap="square" lIns="50800" rIns="50800" tIns="25400" bIns="25400"/>
                    <a:lstStyle/>
                    <a:p>
                      <a:pPr algn="r">
                        <a:defRPr sz="900" b="0">
                          <a:solidFill>
                            <a:srgbClr val="2C8C1C"/>
                          </a:solidFill>
                        </a:defRPr>
                      </a:pPr>
                      <a:r>
                        <a:t>9.28</a:t>
                      </a:r>
                    </a:p>
                  </a:txBody>
                  <a:tcPr>
                    <a:solidFill>
                      <a:srgbClr val="FFFFFF"/>
                    </a:solidFill>
                  </a:tcPr>
                </a:tc>
                <a:tc>
                  <a:txBody>
                    <a:bodyPr wrap="square" lIns="50800" rIns="50800" tIns="25400" bIns="25400"/>
                    <a:lstStyle/>
                    <a:p>
                      <a:pPr algn="r">
                        <a:defRPr sz="900" b="0">
                          <a:solidFill>
                            <a:srgbClr val="1B2A4A"/>
                          </a:solidFill>
                        </a:defRPr>
                      </a:pPr>
                      <a:r>
                        <a:t>2538</a:t>
                      </a:r>
                    </a:p>
                  </a:txBody>
                  <a:tcPr>
                    <a:solidFill>
                      <a:srgbClr val="FFFFFF"/>
                    </a:solidFill>
                  </a:tcPr>
                </a:tc>
                <a:tc>
                  <a:txBody>
                    <a:bodyPr wrap="square" lIns="50800" rIns="50800" tIns="25400" bIns="25400"/>
                    <a:lstStyle/>
                    <a:p>
                      <a:pPr algn="r">
                        <a:defRPr sz="900" b="0">
                          <a:solidFill>
                            <a:srgbClr val="1B2A4A"/>
                          </a:solidFill>
                        </a:defRPr>
                      </a:pPr>
                      <a:r>
                        <a:t>49038</a:t>
                      </a:r>
                    </a:p>
                  </a:txBody>
                  <a:tcPr>
                    <a:solidFill>
                      <a:srgbClr val="FFFFFF"/>
                    </a:solidFill>
                  </a:tcPr>
                </a:tc>
                <a:tc>
                  <a:txBody>
                    <a:bodyPr wrap="square" lIns="50800" rIns="50800" tIns="25400" bIns="25400"/>
                    <a:lstStyle/>
                    <a:p>
                      <a:pPr algn="r">
                        <a:defRPr sz="900" b="0">
                          <a:solidFill>
                            <a:srgbClr val="1B2A4A"/>
                          </a:solidFill>
                        </a:defRPr>
                      </a:pPr>
                      <a:r>
                        <a:t>$0.0064</a:t>
                      </a:r>
                    </a:p>
                  </a:txBody>
                  <a:tcPr>
                    <a:solidFill>
                      <a:srgbClr val="FFFFFF"/>
                    </a:solidFill>
                  </a:tcPr>
                </a:tc>
              </a:tr>
              <a:tr h="320040">
                <a:tc>
                  <a:txBody>
                    <a:bodyPr wrap="square" lIns="50800" rIns="50800" tIns="25400" bIns="25400"/>
                    <a:lstStyle/>
                    <a:p>
                      <a:pPr algn="ctr">
                        <a:defRPr sz="900" b="0">
                          <a:solidFill>
                            <a:srgbClr val="1B2A4A"/>
                          </a:solidFill>
                        </a:defRPr>
                      </a:pPr>
                      <a:r>
                        <a:t>5</a:t>
                      </a:r>
                    </a:p>
                  </a:txBody>
                  <a:tcPr>
                    <a:solidFill>
                      <a:srgbClr val="F9FAFC"/>
                    </a:solidFill>
                  </a:tcPr>
                </a:tc>
                <a:tc>
                  <a:txBody>
                    <a:bodyPr wrap="square" lIns="50800" rIns="50800" tIns="25400" bIns="25400"/>
                    <a:lstStyle/>
                    <a:p>
                      <a:pPr algn="l">
                        <a:defRPr sz="900" b="0">
                          <a:solidFill>
                            <a:srgbClr val="1B2A4A"/>
                          </a:solidFill>
                        </a:defRPr>
                      </a:pPr>
                      <a:r>
                        <a:t>A medical test for a rare disease has 99% sensitiv...</a:t>
                      </a:r>
                    </a:p>
                  </a:txBody>
                  <a:tcPr>
                    <a:solidFill>
                      <a:srgbClr val="F9FAFC"/>
                    </a:solidFill>
                  </a:tcPr>
                </a:tc>
                <a:tc>
                  <a:txBody>
                    <a:bodyPr wrap="square" lIns="50800" rIns="50800" tIns="25400" bIns="25400"/>
                    <a:lstStyle/>
                    <a:p>
                      <a:pPr algn="r">
                        <a:defRPr sz="900" b="0">
                          <a:solidFill>
                            <a:srgbClr val="2C8C1C"/>
                          </a:solidFill>
                        </a:defRPr>
                      </a:pPr>
                      <a:r>
                        <a:t>9.28</a:t>
                      </a:r>
                    </a:p>
                  </a:txBody>
                  <a:tcPr>
                    <a:solidFill>
                      <a:srgbClr val="F9FAFC"/>
                    </a:solidFill>
                  </a:tcPr>
                </a:tc>
                <a:tc>
                  <a:txBody>
                    <a:bodyPr wrap="square" lIns="50800" rIns="50800" tIns="25400" bIns="25400"/>
                    <a:lstStyle/>
                    <a:p>
                      <a:pPr algn="r">
                        <a:defRPr sz="900" b="0">
                          <a:solidFill>
                            <a:srgbClr val="1B2A4A"/>
                          </a:solidFill>
                        </a:defRPr>
                      </a:pPr>
                      <a:r>
                        <a:t>4042</a:t>
                      </a:r>
                    </a:p>
                  </a:txBody>
                  <a:tcPr>
                    <a:solidFill>
                      <a:srgbClr val="F9FAFC"/>
                    </a:solidFill>
                  </a:tcPr>
                </a:tc>
                <a:tc>
                  <a:txBody>
                    <a:bodyPr wrap="square" lIns="50800" rIns="50800" tIns="25400" bIns="25400"/>
                    <a:lstStyle/>
                    <a:p>
                      <a:pPr algn="r">
                        <a:defRPr sz="900" b="0">
                          <a:solidFill>
                            <a:srgbClr val="1B2A4A"/>
                          </a:solidFill>
                        </a:defRPr>
                      </a:pPr>
                      <a:r>
                        <a:t>72964</a:t>
                      </a:r>
                    </a:p>
                  </a:txBody>
                  <a:tcPr>
                    <a:solidFill>
                      <a:srgbClr val="F9FAFC"/>
                    </a:solidFill>
                  </a:tcPr>
                </a:tc>
                <a:tc>
                  <a:txBody>
                    <a:bodyPr wrap="square" lIns="50800" rIns="50800" tIns="25400" bIns="25400"/>
                    <a:lstStyle/>
                    <a:p>
                      <a:pPr algn="r">
                        <a:defRPr sz="900" b="0">
                          <a:solidFill>
                            <a:srgbClr val="1B2A4A"/>
                          </a:solidFill>
                        </a:defRPr>
                      </a:pPr>
                      <a:r>
                        <a:t>$0.01</a:t>
                      </a:r>
                    </a:p>
                  </a:txBody>
                  <a:tcPr>
                    <a:solidFill>
                      <a:srgbClr val="F9FAFC"/>
                    </a:solidFill>
                  </a:tcPr>
                </a:tc>
              </a:tr>
              <a:tr h="320040">
                <a:tc>
                  <a:txBody>
                    <a:bodyPr wrap="square" lIns="50800" rIns="50800" tIns="25400" bIns="25400"/>
                    <a:lstStyle/>
                    <a:p>
                      <a:pPr algn="ctr">
                        <a:defRPr sz="900" b="0">
                          <a:solidFill>
                            <a:srgbClr val="1B2A4A"/>
                          </a:solidFill>
                        </a:defRPr>
                      </a:pPr>
                      <a:r>
                        <a:t>6</a:t>
                      </a:r>
                    </a:p>
                  </a:txBody>
                  <a:tcPr>
                    <a:solidFill>
                      <a:srgbClr val="FFFFFF"/>
                    </a:solidFill>
                  </a:tcPr>
                </a:tc>
                <a:tc>
                  <a:txBody>
                    <a:bodyPr wrap="square" lIns="50800" rIns="50800" tIns="25400" bIns="25400"/>
                    <a:lstStyle/>
                    <a:p>
                      <a:pPr algn="l">
                        <a:defRPr sz="900" b="0">
                          <a:solidFill>
                            <a:srgbClr val="1B2A4A"/>
                          </a:solidFill>
                        </a:defRPr>
                      </a:pPr>
                      <a:r>
                        <a:t>A startup has $500K remaining runway and 6 months ...</a:t>
                      </a:r>
                    </a:p>
                  </a:txBody>
                  <a:tcPr>
                    <a:solidFill>
                      <a:srgbClr val="FFFFFF"/>
                    </a:solidFill>
                  </a:tcPr>
                </a:tc>
                <a:tc>
                  <a:txBody>
                    <a:bodyPr wrap="square" lIns="50800" rIns="50800" tIns="25400" bIns="25400"/>
                    <a:lstStyle/>
                    <a:p>
                      <a:pPr algn="r">
                        <a:defRPr sz="900" b="0">
                          <a:solidFill>
                            <a:srgbClr val="398C1C"/>
                          </a:solidFill>
                        </a:defRPr>
                      </a:pPr>
                      <a:r>
                        <a:t>8.70</a:t>
                      </a:r>
                    </a:p>
                  </a:txBody>
                  <a:tcPr>
                    <a:solidFill>
                      <a:srgbClr val="FFFFFF"/>
                    </a:solidFill>
                  </a:tcPr>
                </a:tc>
                <a:tc>
                  <a:txBody>
                    <a:bodyPr wrap="square" lIns="50800" rIns="50800" tIns="25400" bIns="25400"/>
                    <a:lstStyle/>
                    <a:p>
                      <a:pPr algn="r">
                        <a:defRPr sz="900" b="0">
                          <a:solidFill>
                            <a:srgbClr val="1B2A4A"/>
                          </a:solidFill>
                        </a:defRPr>
                      </a:pPr>
                      <a:r>
                        <a:t>3628</a:t>
                      </a:r>
                    </a:p>
                  </a:txBody>
                  <a:tcPr>
                    <a:solidFill>
                      <a:srgbClr val="FFFFFF"/>
                    </a:solidFill>
                  </a:tcPr>
                </a:tc>
                <a:tc>
                  <a:txBody>
                    <a:bodyPr wrap="square" lIns="50800" rIns="50800" tIns="25400" bIns="25400"/>
                    <a:lstStyle/>
                    <a:p>
                      <a:pPr algn="r">
                        <a:defRPr sz="900" b="0">
                          <a:solidFill>
                            <a:srgbClr val="1B2A4A"/>
                          </a:solidFill>
                        </a:defRPr>
                      </a:pPr>
                      <a:r>
                        <a:t>69220</a:t>
                      </a:r>
                    </a:p>
                  </a:txBody>
                  <a:tcPr>
                    <a:solidFill>
                      <a:srgbClr val="FFFFFF"/>
                    </a:solidFill>
                  </a:tcPr>
                </a:tc>
                <a:tc>
                  <a:txBody>
                    <a:bodyPr wrap="square" lIns="50800" rIns="50800" tIns="25400" bIns="25400"/>
                    <a:lstStyle/>
                    <a:p>
                      <a:pPr algn="r">
                        <a:defRPr sz="900" b="0">
                          <a:solidFill>
                            <a:srgbClr val="1B2A4A"/>
                          </a:solidFill>
                        </a:defRPr>
                      </a:pPr>
                      <a:r>
                        <a:t>$0.0091</a:t>
                      </a:r>
                    </a:p>
                  </a:txBody>
                  <a:tcPr>
                    <a:solidFill>
                      <a:srgbClr val="FFFFFF"/>
                    </a:solidFill>
                  </a:tcPr>
                </a:tc>
              </a:tr>
              <a:tr h="320040">
                <a:tc>
                  <a:txBody>
                    <a:bodyPr wrap="square" lIns="50800" rIns="50800" tIns="25400" bIns="25400"/>
                    <a:lstStyle/>
                    <a:p>
                      <a:pPr algn="ctr">
                        <a:defRPr sz="900" b="0">
                          <a:solidFill>
                            <a:srgbClr val="1B2A4A"/>
                          </a:solidFill>
                        </a:defRPr>
                      </a:pPr>
                      <a:r>
                        <a:t>7</a:t>
                      </a:r>
                    </a:p>
                  </a:txBody>
                  <a:tcPr>
                    <a:solidFill>
                      <a:srgbClr val="F9FAFC"/>
                    </a:solidFill>
                  </a:tcPr>
                </a:tc>
                <a:tc>
                  <a:txBody>
                    <a:bodyPr wrap="square" lIns="50800" rIns="50800" tIns="25400" bIns="25400"/>
                    <a:lstStyle/>
                    <a:p>
                      <a:pPr algn="l">
                        <a:defRPr sz="900" b="0">
                          <a:solidFill>
                            <a:srgbClr val="1B2A4A"/>
                          </a:solidFill>
                        </a:defRPr>
                      </a:pPr>
                      <a:r>
                        <a:t>Explain why the following scenario creates a feedb...</a:t>
                      </a:r>
                    </a:p>
                  </a:txBody>
                  <a:tcPr>
                    <a:solidFill>
                      <a:srgbClr val="F9FAFC"/>
                    </a:solidFill>
                  </a:tcPr>
                </a:tc>
                <a:tc>
                  <a:txBody>
                    <a:bodyPr wrap="square" lIns="50800" rIns="50800" tIns="25400" bIns="25400"/>
                    <a:lstStyle/>
                    <a:p>
                      <a:pPr algn="r">
                        <a:defRPr sz="900" b="0">
                          <a:solidFill>
                            <a:srgbClr val="3A8C1C"/>
                          </a:solidFill>
                        </a:defRPr>
                      </a:pPr>
                      <a:r>
                        <a:t>8.65</a:t>
                      </a:r>
                    </a:p>
                  </a:txBody>
                  <a:tcPr>
                    <a:solidFill>
                      <a:srgbClr val="F9FAFC"/>
                    </a:solidFill>
                  </a:tcPr>
                </a:tc>
                <a:tc>
                  <a:txBody>
                    <a:bodyPr wrap="square" lIns="50800" rIns="50800" tIns="25400" bIns="25400"/>
                    <a:lstStyle/>
                    <a:p>
                      <a:pPr algn="r">
                        <a:defRPr sz="900" b="0">
                          <a:solidFill>
                            <a:srgbClr val="1B2A4A"/>
                          </a:solidFill>
                        </a:defRPr>
                      </a:pPr>
                      <a:r>
                        <a:t>1889</a:t>
                      </a:r>
                    </a:p>
                  </a:txBody>
                  <a:tcPr>
                    <a:solidFill>
                      <a:srgbClr val="F9FAFC"/>
                    </a:solidFill>
                  </a:tcPr>
                </a:tc>
                <a:tc>
                  <a:txBody>
                    <a:bodyPr wrap="square" lIns="50800" rIns="50800" tIns="25400" bIns="25400"/>
                    <a:lstStyle/>
                    <a:p>
                      <a:pPr algn="r">
                        <a:defRPr sz="900" b="0">
                          <a:solidFill>
                            <a:srgbClr val="1B2A4A"/>
                          </a:solidFill>
                        </a:defRPr>
                      </a:pPr>
                      <a:r>
                        <a:t>37042</a:t>
                      </a:r>
                    </a:p>
                  </a:txBody>
                  <a:tcPr>
                    <a:solidFill>
                      <a:srgbClr val="F9FAFC"/>
                    </a:solidFill>
                  </a:tcPr>
                </a:tc>
                <a:tc>
                  <a:txBody>
                    <a:bodyPr wrap="square" lIns="50800" rIns="50800" tIns="25400" bIns="25400"/>
                    <a:lstStyle/>
                    <a:p>
                      <a:pPr algn="r">
                        <a:defRPr sz="900" b="0">
                          <a:solidFill>
                            <a:srgbClr val="1B2A4A"/>
                          </a:solidFill>
                        </a:defRPr>
                      </a:pPr>
                      <a:r>
                        <a:t>$0.0048</a:t>
                      </a:r>
                    </a:p>
                  </a:txBody>
                  <a:tcPr>
                    <a:solidFill>
                      <a:srgbClr val="F9FAFC"/>
                    </a:solidFill>
                  </a:tcPr>
                </a:tc>
              </a:tr>
              <a:tr h="320040">
                <a:tc>
                  <a:txBody>
                    <a:bodyPr wrap="square" lIns="50800" rIns="50800" tIns="25400" bIns="25400"/>
                    <a:lstStyle/>
                    <a:p>
                      <a:pPr algn="ctr">
                        <a:defRPr sz="900" b="0">
                          <a:solidFill>
                            <a:srgbClr val="1B2A4A"/>
                          </a:solidFill>
                        </a:defRPr>
                      </a:pPr>
                      <a:r>
                        <a:t>8</a:t>
                      </a:r>
                    </a:p>
                  </a:txBody>
                  <a:tcPr>
                    <a:solidFill>
                      <a:srgbClr val="FFFFFF"/>
                    </a:solidFill>
                  </a:tcPr>
                </a:tc>
                <a:tc>
                  <a:txBody>
                    <a:bodyPr wrap="square" lIns="50800" rIns="50800" tIns="25400" bIns="25400"/>
                    <a:lstStyle/>
                    <a:p>
                      <a:pPr algn="l">
                        <a:defRPr sz="900" b="0">
                          <a:solidFill>
                            <a:srgbClr val="1B2A4A"/>
                          </a:solidFill>
                        </a:defRPr>
                      </a:pPr>
                      <a:r>
                        <a:t>A company policy states: 'Employees who complete t...</a:t>
                      </a:r>
                    </a:p>
                  </a:txBody>
                  <a:tcPr>
                    <a:solidFill>
                      <a:srgbClr val="FFFFFF"/>
                    </a:solidFill>
                  </a:tcPr>
                </a:tc>
                <a:tc>
                  <a:txBody>
                    <a:bodyPr wrap="square" lIns="50800" rIns="50800" tIns="25400" bIns="25400"/>
                    <a:lstStyle/>
                    <a:p>
                      <a:pPr algn="r">
                        <a:defRPr sz="900" b="0">
                          <a:solidFill>
                            <a:srgbClr val="568C1C"/>
                          </a:solidFill>
                        </a:defRPr>
                      </a:pPr>
                      <a:r>
                        <a:t>7.40</a:t>
                      </a:r>
                    </a:p>
                  </a:txBody>
                  <a:tcPr>
                    <a:solidFill>
                      <a:srgbClr val="FFFFFF"/>
                    </a:solidFill>
                  </a:tcPr>
                </a:tc>
                <a:tc>
                  <a:txBody>
                    <a:bodyPr wrap="square" lIns="50800" rIns="50800" tIns="25400" bIns="25400"/>
                    <a:lstStyle/>
                    <a:p>
                      <a:pPr algn="r">
                        <a:defRPr sz="900" b="0">
                          <a:solidFill>
                            <a:srgbClr val="1B2A4A"/>
                          </a:solidFill>
                        </a:defRPr>
                      </a:pPr>
                      <a:r>
                        <a:t>5064</a:t>
                      </a:r>
                    </a:p>
                  </a:txBody>
                  <a:tcPr>
                    <a:solidFill>
                      <a:srgbClr val="FFFFFF"/>
                    </a:solidFill>
                  </a:tcPr>
                </a:tc>
                <a:tc>
                  <a:txBody>
                    <a:bodyPr wrap="square" lIns="50800" rIns="50800" tIns="25400" bIns="25400"/>
                    <a:lstStyle/>
                    <a:p>
                      <a:pPr algn="r">
                        <a:defRPr sz="900" b="0">
                          <a:solidFill>
                            <a:srgbClr val="1B2A4A"/>
                          </a:solidFill>
                        </a:defRPr>
                      </a:pPr>
                      <a:r>
                        <a:t>93629</a:t>
                      </a:r>
                    </a:p>
                  </a:txBody>
                  <a:tcPr>
                    <a:solidFill>
                      <a:srgbClr val="FFFFFF"/>
                    </a:solidFill>
                  </a:tcPr>
                </a:tc>
                <a:tc>
                  <a:txBody>
                    <a:bodyPr wrap="square" lIns="50800" rIns="50800" tIns="25400" bIns="25400"/>
                    <a:lstStyle/>
                    <a:p>
                      <a:pPr algn="r">
                        <a:defRPr sz="900" b="0">
                          <a:solidFill>
                            <a:srgbClr val="1B2A4A"/>
                          </a:solidFill>
                        </a:defRPr>
                      </a:pPr>
                      <a:r>
                        <a:t>$0.01</a:t>
                      </a:r>
                    </a:p>
                  </a:txBody>
                  <a:tcPr>
                    <a:solidFill>
                      <a:srgbClr val="FFFFFF"/>
                    </a:solidFill>
                  </a:tcPr>
                </a:tc>
              </a:tr>
              <a:tr h="320040">
                <a:tc>
                  <a:txBody>
                    <a:bodyPr wrap="square" lIns="50800" rIns="50800" tIns="25400" bIns="25400"/>
                    <a:lstStyle/>
                    <a:p>
                      <a:pPr algn="ctr">
                        <a:defRPr sz="900" b="0">
                          <a:solidFill>
                            <a:srgbClr val="1B2A4A"/>
                          </a:solidFill>
                        </a:defRPr>
                      </a:pPr>
                      <a:r>
                        <a:t>9</a:t>
                      </a:r>
                    </a:p>
                  </a:txBody>
                  <a:tcPr>
                    <a:solidFill>
                      <a:srgbClr val="F9FAFC"/>
                    </a:solidFill>
                  </a:tcPr>
                </a:tc>
                <a:tc>
                  <a:txBody>
                    <a:bodyPr wrap="square" lIns="50800" rIns="50800" tIns="25400" bIns="25400"/>
                    <a:lstStyle/>
                    <a:p>
                      <a:pPr algn="l">
                        <a:defRPr sz="900" b="0">
                          <a:solidFill>
                            <a:srgbClr val="1B2A4A"/>
                          </a:solidFill>
                        </a:defRPr>
                      </a:pPr>
                      <a:r>
                        <a:t>A hospital emergency department must design a tria...</a:t>
                      </a:r>
                    </a:p>
                  </a:txBody>
                  <a:tcPr>
                    <a:solidFill>
                      <a:srgbClr val="F9FAFC"/>
                    </a:solidFill>
                  </a:tcPr>
                </a:tc>
                <a:tc>
                  <a:txBody>
                    <a:bodyPr wrap="square" lIns="50800" rIns="50800" tIns="25400" bIns="25400"/>
                    <a:lstStyle/>
                    <a:p>
                      <a:pPr algn="r">
                        <a:defRPr sz="900" b="0">
                          <a:solidFill>
                            <a:srgbClr val="308C1C"/>
                          </a:solidFill>
                        </a:defRPr>
                      </a:pPr>
                      <a:r>
                        <a:t>9.08</a:t>
                      </a:r>
                    </a:p>
                  </a:txBody>
                  <a:tcPr>
                    <a:solidFill>
                      <a:srgbClr val="F9FAFC"/>
                    </a:solidFill>
                  </a:tcPr>
                </a:tc>
                <a:tc>
                  <a:txBody>
                    <a:bodyPr wrap="square" lIns="50800" rIns="50800" tIns="25400" bIns="25400"/>
                    <a:lstStyle/>
                    <a:p>
                      <a:pPr algn="r">
                        <a:defRPr sz="900" b="0">
                          <a:solidFill>
                            <a:srgbClr val="1B2A4A"/>
                          </a:solidFill>
                        </a:defRPr>
                      </a:pPr>
                      <a:r>
                        <a:t>7178</a:t>
                      </a:r>
                    </a:p>
                  </a:txBody>
                  <a:tcPr>
                    <a:solidFill>
                      <a:srgbClr val="F9FAFC"/>
                    </a:solidFill>
                  </a:tcPr>
                </a:tc>
                <a:tc>
                  <a:txBody>
                    <a:bodyPr wrap="square" lIns="50800" rIns="50800" tIns="25400" bIns="25400"/>
                    <a:lstStyle/>
                    <a:p>
                      <a:pPr algn="r">
                        <a:defRPr sz="900" b="0">
                          <a:solidFill>
                            <a:srgbClr val="1B2A4A"/>
                          </a:solidFill>
                        </a:defRPr>
                      </a:pPr>
                      <a:r>
                        <a:t>134758</a:t>
                      </a:r>
                    </a:p>
                  </a:txBody>
                  <a:tcPr>
                    <a:solidFill>
                      <a:srgbClr val="F9FAFC"/>
                    </a:solidFill>
                  </a:tcPr>
                </a:tc>
                <a:tc>
                  <a:txBody>
                    <a:bodyPr wrap="square" lIns="50800" rIns="50800" tIns="25400" bIns="25400"/>
                    <a:lstStyle/>
                    <a:p>
                      <a:pPr algn="r">
                        <a:defRPr sz="900" b="0">
                          <a:solidFill>
                            <a:srgbClr val="1B2A4A"/>
                          </a:solidFill>
                        </a:defRPr>
                      </a:pPr>
                      <a:r>
                        <a:t>$0.02</a:t>
                      </a:r>
                    </a:p>
                  </a:txBody>
                  <a:tcPr>
                    <a:solidFill>
                      <a:srgbClr val="F9FAFC"/>
                    </a:solidFill>
                  </a:tcPr>
                </a:tc>
              </a:tr>
              <a:tr h="320040">
                <a:tc>
                  <a:txBody>
                    <a:bodyPr wrap="square" lIns="50800" rIns="50800" tIns="25400" bIns="25400"/>
                    <a:lstStyle/>
                    <a:p>
                      <a:pPr algn="ctr">
                        <a:defRPr sz="900" b="0">
                          <a:solidFill>
                            <a:srgbClr val="1B2A4A"/>
                          </a:solidFill>
                        </a:defRPr>
                      </a:pPr>
                      <a:r>
                        <a:t>10</a:t>
                      </a:r>
                    </a:p>
                  </a:txBody>
                  <a:tcPr>
                    <a:solidFill>
                      <a:srgbClr val="FFFFFF"/>
                    </a:solidFill>
                  </a:tcPr>
                </a:tc>
                <a:tc>
                  <a:txBody>
                    <a:bodyPr wrap="square" lIns="50800" rIns="50800" tIns="25400" bIns="25400"/>
                    <a:lstStyle/>
                    <a:p>
                      <a:pPr algn="l">
                        <a:defRPr sz="900" b="0">
                          <a:solidFill>
                            <a:srgbClr val="1B2A4A"/>
                          </a:solidFill>
                        </a:defRPr>
                      </a:pPr>
                      <a:r>
                        <a:t>Two competing firms must simultaneously set their ...</a:t>
                      </a:r>
                    </a:p>
                  </a:txBody>
                  <a:tcPr>
                    <a:solidFill>
                      <a:srgbClr val="FFFFFF"/>
                    </a:solidFill>
                  </a:tcPr>
                </a:tc>
                <a:tc>
                  <a:txBody>
                    <a:bodyPr wrap="square" lIns="50800" rIns="50800" tIns="25400" bIns="25400"/>
                    <a:lstStyle/>
                    <a:p>
                      <a:pPr algn="r">
                        <a:defRPr sz="900" b="0">
                          <a:solidFill>
                            <a:srgbClr val="2B8C1C"/>
                          </a:solidFill>
                        </a:defRPr>
                      </a:pPr>
                      <a:r>
                        <a:t>9.33</a:t>
                      </a:r>
                    </a:p>
                  </a:txBody>
                  <a:tcPr>
                    <a:solidFill>
                      <a:srgbClr val="FFFFFF"/>
                    </a:solidFill>
                  </a:tcPr>
                </a:tc>
                <a:tc>
                  <a:txBody>
                    <a:bodyPr wrap="square" lIns="50800" rIns="50800" tIns="25400" bIns="25400"/>
                    <a:lstStyle/>
                    <a:p>
                      <a:pPr algn="r">
                        <a:defRPr sz="900" b="0">
                          <a:solidFill>
                            <a:srgbClr val="1B2A4A"/>
                          </a:solidFill>
                        </a:defRPr>
                      </a:pPr>
                      <a:r>
                        <a:t>2657</a:t>
                      </a:r>
                    </a:p>
                  </a:txBody>
                  <a:tcPr>
                    <a:solidFill>
                      <a:srgbClr val="FFFFFF"/>
                    </a:solidFill>
                  </a:tcPr>
                </a:tc>
                <a:tc>
                  <a:txBody>
                    <a:bodyPr wrap="square" lIns="50800" rIns="50800" tIns="25400" bIns="25400"/>
                    <a:lstStyle/>
                    <a:p>
                      <a:pPr algn="r">
                        <a:defRPr sz="900" b="0">
                          <a:solidFill>
                            <a:srgbClr val="1B2A4A"/>
                          </a:solidFill>
                        </a:defRPr>
                      </a:pPr>
                      <a:r>
                        <a:t>47531</a:t>
                      </a:r>
                    </a:p>
                  </a:txBody>
                  <a:tcPr>
                    <a:solidFill>
                      <a:srgbClr val="FFFFFF"/>
                    </a:solidFill>
                  </a:tcPr>
                </a:tc>
                <a:tc>
                  <a:txBody>
                    <a:bodyPr wrap="square" lIns="50800" rIns="50800" tIns="25400" bIns="25400"/>
                    <a:lstStyle/>
                    <a:p>
                      <a:pPr algn="r">
                        <a:defRPr sz="900" b="0">
                          <a:solidFill>
                            <a:srgbClr val="1B2A4A"/>
                          </a:solidFill>
                        </a:defRPr>
                      </a:pPr>
                      <a:r>
                        <a:t>$0.0067</a:t>
                      </a:r>
                    </a:p>
                  </a:txBody>
                  <a:tcPr>
                    <a:solidFill>
                      <a:srgbClr val="FFFFFF"/>
                    </a:solidFill>
                  </a:tcPr>
                </a:tc>
              </a:tr>
              <a:tr h="320040">
                <a:tc>
                  <a:txBody>
                    <a:bodyPr wrap="square" lIns="50800" rIns="50800" tIns="25400" bIns="25400"/>
                    <a:lstStyle/>
                    <a:p>
                      <a:pPr algn="ctr">
                        <a:defRPr sz="900" b="0">
                          <a:solidFill>
                            <a:srgbClr val="1B2A4A"/>
                          </a:solidFill>
                        </a:defRPr>
                      </a:pPr>
                      <a:r>
                        <a:t>11</a:t>
                      </a:r>
                    </a:p>
                  </a:txBody>
                  <a:tcPr>
                    <a:solidFill>
                      <a:srgbClr val="F9FAFC"/>
                    </a:solidFill>
                  </a:tcPr>
                </a:tc>
                <a:tc>
                  <a:txBody>
                    <a:bodyPr wrap="square" lIns="50800" rIns="50800" tIns="25400" bIns="25400"/>
                    <a:lstStyle/>
                    <a:p>
                      <a:pPr algn="l">
                        <a:defRPr sz="900" b="0">
                          <a:solidFill>
                            <a:srgbClr val="1B2A4A"/>
                          </a:solidFill>
                        </a:defRPr>
                      </a:pPr>
                      <a:r>
                        <a:t>Three bidders — Anya, Bram, and Carla — are biddin...</a:t>
                      </a:r>
                    </a:p>
                  </a:txBody>
                  <a:tcPr>
                    <a:solidFill>
                      <a:srgbClr val="F9FAFC"/>
                    </a:solidFill>
                  </a:tcPr>
                </a:tc>
                <a:tc>
                  <a:txBody>
                    <a:bodyPr wrap="square" lIns="50800" rIns="50800" tIns="25400" bIns="25400"/>
                    <a:lstStyle/>
                    <a:p>
                      <a:pPr algn="r">
                        <a:defRPr sz="900" b="0">
                          <a:solidFill>
                            <a:srgbClr val="378C1C"/>
                          </a:solidFill>
                        </a:defRPr>
                      </a:pPr>
                      <a:r>
                        <a:t>8.78</a:t>
                      </a:r>
                    </a:p>
                  </a:txBody>
                  <a:tcPr>
                    <a:solidFill>
                      <a:srgbClr val="F9FAFC"/>
                    </a:solidFill>
                  </a:tcPr>
                </a:tc>
                <a:tc>
                  <a:txBody>
                    <a:bodyPr wrap="square" lIns="50800" rIns="50800" tIns="25400" bIns="25400"/>
                    <a:lstStyle/>
                    <a:p>
                      <a:pPr algn="r">
                        <a:defRPr sz="900" b="0">
                          <a:solidFill>
                            <a:srgbClr val="1B2A4A"/>
                          </a:solidFill>
                        </a:defRPr>
                      </a:pPr>
                      <a:r>
                        <a:t>3205</a:t>
                      </a:r>
                    </a:p>
                  </a:txBody>
                  <a:tcPr>
                    <a:solidFill>
                      <a:srgbClr val="F9FAFC"/>
                    </a:solidFill>
                  </a:tcPr>
                </a:tc>
                <a:tc>
                  <a:txBody>
                    <a:bodyPr wrap="square" lIns="50800" rIns="50800" tIns="25400" bIns="25400"/>
                    <a:lstStyle/>
                    <a:p>
                      <a:pPr algn="r">
                        <a:defRPr sz="900" b="0">
                          <a:solidFill>
                            <a:srgbClr val="1B2A4A"/>
                          </a:solidFill>
                        </a:defRPr>
                      </a:pPr>
                      <a:r>
                        <a:t>60903</a:t>
                      </a:r>
                    </a:p>
                  </a:txBody>
                  <a:tcPr>
                    <a:solidFill>
                      <a:srgbClr val="F9FAFC"/>
                    </a:solidFill>
                  </a:tcPr>
                </a:tc>
                <a:tc>
                  <a:txBody>
                    <a:bodyPr wrap="square" lIns="50800" rIns="50800" tIns="25400" bIns="25400"/>
                    <a:lstStyle/>
                    <a:p>
                      <a:pPr algn="r">
                        <a:defRPr sz="900" b="0">
                          <a:solidFill>
                            <a:srgbClr val="1B2A4A"/>
                          </a:solidFill>
                        </a:defRPr>
                      </a:pPr>
                      <a:r>
                        <a:t>$0.0081</a:t>
                      </a:r>
                    </a:p>
                  </a:txBody>
                  <a:tcPr>
                    <a:solidFill>
                      <a:srgbClr val="F9FAFC"/>
                    </a:solidFill>
                  </a:tcPr>
                </a:tc>
              </a:tr>
              <a:tr h="320040">
                <a:tc>
                  <a:txBody>
                    <a:bodyPr/>
                    <a:lstStyle/>
                    <a:p/>
                  </a:txBody>
                  <a:tcPr>
                    <a:solidFill>
                      <a:srgbClr val="EBF0F8"/>
                    </a:solidFill>
                  </a:tcPr>
                </a:tc>
                <a:tc>
                  <a:txBody>
                    <a:bodyPr wrap="square" lIns="50800" rIns="50800" tIns="25400" bIns="25400"/>
                    <a:lstStyle/>
                    <a:p>
                      <a:pPr algn="l">
                        <a:defRPr sz="900" b="1">
                          <a:solidFill>
                            <a:srgbClr val="1B2A4A"/>
                          </a:solidFill>
                        </a:defRPr>
                      </a:pPr>
                      <a:r>
                        <a:t>Average</a:t>
                      </a:r>
                    </a:p>
                  </a:txBody>
                  <a:tcPr>
                    <a:solidFill>
                      <a:srgbClr val="EBF0F8"/>
                    </a:solidFill>
                  </a:tcPr>
                </a:tc>
                <a:tc>
                  <a:txBody>
                    <a:bodyPr wrap="square" lIns="50800" rIns="50800" tIns="25400" bIns="25400"/>
                    <a:lstStyle/>
                    <a:p>
                      <a:pPr algn="r">
                        <a:defRPr sz="900" b="1">
                          <a:solidFill>
                            <a:srgbClr val="1B2A4A"/>
                          </a:solidFill>
                        </a:defRPr>
                      </a:pPr>
                      <a:r>
                        <a:t>8.72</a:t>
                      </a:r>
                    </a:p>
                  </a:txBody>
                  <a:tcPr>
                    <a:solidFill>
                      <a:srgbClr val="EBF0F8"/>
                    </a:solidFill>
                  </a:tcPr>
                </a:tc>
                <a:tc>
                  <a:txBody>
                    <a:bodyPr wrap="square" lIns="50800" rIns="50800" tIns="25400" bIns="25400"/>
                    <a:lstStyle/>
                    <a:p>
                      <a:pPr algn="r">
                        <a:defRPr sz="900" b="1">
                          <a:solidFill>
                            <a:srgbClr val="1B2A4A"/>
                          </a:solidFill>
                        </a:defRPr>
                      </a:pPr>
                      <a:r>
                        <a:t>3703</a:t>
                      </a:r>
                    </a:p>
                  </a:txBody>
                  <a:tcPr>
                    <a:solidFill>
                      <a:srgbClr val="EBF0F8"/>
                    </a:solidFill>
                  </a:tcPr>
                </a:tc>
                <a:tc>
                  <a:txBody>
                    <a:bodyPr wrap="square" lIns="50800" rIns="50800" tIns="25400" bIns="25400"/>
                    <a:lstStyle/>
                    <a:p>
                      <a:pPr algn="r">
                        <a:defRPr sz="900" b="1">
                          <a:solidFill>
                            <a:srgbClr val="1B2A4A"/>
                          </a:solidFill>
                        </a:defRPr>
                      </a:pPr>
                      <a:r>
                        <a:t>68520</a:t>
                      </a:r>
                    </a:p>
                  </a:txBody>
                  <a:tcPr>
                    <a:solidFill>
                      <a:srgbClr val="EBF0F8"/>
                    </a:solidFill>
                  </a:tcPr>
                </a:tc>
                <a:tc>
                  <a:txBody>
                    <a:bodyPr wrap="square" lIns="50800" rIns="50800" tIns="25400" bIns="25400"/>
                    <a:lstStyle/>
                    <a:p>
                      <a:pPr algn="r">
                        <a:defRPr sz="900" b="1">
                          <a:solidFill>
                            <a:srgbClr val="1B2A4A"/>
                          </a:solidFill>
                        </a:defRPr>
                      </a:pPr>
                      <a:r>
                        <a:t>$0.0093</a:t>
                      </a:r>
                    </a:p>
                  </a:txBody>
                  <a:tcPr>
                    <a:solidFill>
                      <a:srgbClr val="EBF0F8"/>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Kimi K2.5 [Reasoning] — Judge Feedback</a:t>
            </a:r>
          </a:p>
        </p:txBody>
      </p:sp>
      <p:sp>
        <p:nvSpPr>
          <p:cNvPr id="3" name="TextBox 2"/>
          <p:cNvSpPr txBox="1"/>
          <p:nvPr/>
        </p:nvSpPr>
        <p:spPr>
          <a:xfrm>
            <a:off x="457200" y="1371600"/>
            <a:ext cx="11277295" cy="274320"/>
          </a:xfrm>
          <a:prstGeom prst="rect">
            <a:avLst/>
          </a:prstGeom>
          <a:noFill/>
        </p:spPr>
        <p:txBody>
          <a:bodyPr wrap="none">
            <a:spAutoFit/>
          </a:bodyPr>
          <a:lstStyle/>
          <a:p>
            <a:pPr>
              <a:defRPr sz="1400" b="1">
                <a:solidFill>
                  <a:srgbClr val="0B5394"/>
                </a:solidFill>
              </a:defRPr>
            </a:pPr>
            <a:r>
              <a:t>Gemini 3 Flash Preview</a:t>
            </a:r>
          </a:p>
        </p:txBody>
      </p:sp>
      <p:sp>
        <p:nvSpPr>
          <p:cNvPr id="4" name="TextBox 3"/>
          <p:cNvSpPr txBox="1"/>
          <p:nvPr/>
        </p:nvSpPr>
        <p:spPr>
          <a:xfrm>
            <a:off x="640080" y="1737360"/>
            <a:ext cx="10637215" cy="457200"/>
          </a:xfrm>
          <a:prstGeom prst="rect">
            <a:avLst/>
          </a:prstGeom>
          <a:solidFill>
            <a:srgbClr val="F0F5FA"/>
          </a:solidFill>
        </p:spPr>
        <p:txBody>
          <a:bodyPr wrap="square">
            <a:spAutoFit/>
          </a:bodyPr>
          <a:lstStyle/>
          <a:p>
            <a:pPr>
              <a:defRPr sz="1100">
                <a:solidFill>
                  <a:srgbClr val="1B2A4A"/>
                </a:solidFill>
              </a:defRPr>
            </a:pPr>
            <a:r>
              <a:t>A highly professional and business-savvy model that excels in realistic scenario modeling and technical precision.</a:t>
            </a:r>
          </a:p>
        </p:txBody>
      </p:sp>
      <p:sp>
        <p:nvSpPr>
          <p:cNvPr id="5" name="TextBox 4"/>
          <p:cNvSpPr txBox="1"/>
          <p:nvPr/>
        </p:nvSpPr>
        <p:spPr>
          <a:xfrm>
            <a:off x="640080" y="2286000"/>
            <a:ext cx="10637215" cy="274320"/>
          </a:xfrm>
          <a:prstGeom prst="rect">
            <a:avLst/>
          </a:prstGeom>
          <a:noFill/>
        </p:spPr>
        <p:txBody>
          <a:bodyPr wrap="square">
            <a:spAutoFit/>
          </a:bodyPr>
          <a:lstStyle/>
          <a:p>
            <a:pPr>
              <a:defRPr sz="900">
                <a:solidFill>
                  <a:srgbClr val="059669"/>
                </a:solidFill>
              </a:defRPr>
            </a:pPr>
            <a:r>
              <a:t>✓ Superb technical precision in economic theory, causality, and statistical frameworks.</a:t>
            </a:r>
          </a:p>
        </p:txBody>
      </p:sp>
      <p:sp>
        <p:nvSpPr>
          <p:cNvPr id="6" name="TextBox 5"/>
          <p:cNvSpPr txBox="1"/>
          <p:nvPr/>
        </p:nvSpPr>
        <p:spPr>
          <a:xfrm>
            <a:off x="640080" y="2606040"/>
            <a:ext cx="10637215" cy="274320"/>
          </a:xfrm>
          <a:prstGeom prst="rect">
            <a:avLst/>
          </a:prstGeom>
          <a:noFill/>
        </p:spPr>
        <p:txBody>
          <a:bodyPr wrap="square">
            <a:spAutoFit/>
          </a:bodyPr>
          <a:lstStyle/>
          <a:p>
            <a:pPr>
              <a:defRPr sz="900">
                <a:solidFill>
                  <a:srgbClr val="059669"/>
                </a:solidFill>
              </a:defRPr>
            </a:pPr>
            <a:r>
              <a:t>✓ Highly professional formatting and the inclusion of practical 'Emergency Protocols' for business scenarios.</a:t>
            </a:r>
          </a:p>
        </p:txBody>
      </p:sp>
      <p:sp>
        <p:nvSpPr>
          <p:cNvPr id="7" name="TextBox 6"/>
          <p:cNvSpPr txBox="1"/>
          <p:nvPr/>
        </p:nvSpPr>
        <p:spPr>
          <a:xfrm>
            <a:off x="640080" y="2926080"/>
            <a:ext cx="10637215" cy="274320"/>
          </a:xfrm>
          <a:prstGeom prst="rect">
            <a:avLst/>
          </a:prstGeom>
          <a:noFill/>
        </p:spPr>
        <p:txBody>
          <a:bodyPr wrap="square">
            <a:spAutoFit/>
          </a:bodyPr>
          <a:lstStyle/>
          <a:p>
            <a:pPr>
              <a:defRPr sz="900">
                <a:solidFill>
                  <a:srgbClr val="059669"/>
                </a:solidFill>
              </a:defRPr>
            </a:pPr>
            <a:r>
              <a:t>✓ Excellent multi-faceted sanity checks that validate results against macro-level benchmarks.</a:t>
            </a:r>
          </a:p>
        </p:txBody>
      </p:sp>
      <p:sp>
        <p:nvSpPr>
          <p:cNvPr id="8" name="TextBox 7"/>
          <p:cNvSpPr txBox="1"/>
          <p:nvPr/>
        </p:nvSpPr>
        <p:spPr>
          <a:xfrm>
            <a:off x="640080" y="3246120"/>
            <a:ext cx="10637215" cy="274320"/>
          </a:xfrm>
          <a:prstGeom prst="rect">
            <a:avLst/>
          </a:prstGeom>
          <a:noFill/>
        </p:spPr>
        <p:txBody>
          <a:bodyPr wrap="square">
            <a:spAutoFit/>
          </a:bodyPr>
          <a:lstStyle/>
          <a:p>
            <a:pPr>
              <a:defRPr sz="900">
                <a:solidFill>
                  <a:srgbClr val="DC2626"/>
                </a:solidFill>
              </a:defRPr>
            </a:pPr>
            <a:r>
              <a:t>✗ Occasional early rounding of values that slightly obscures the mathematical path.</a:t>
            </a:r>
          </a:p>
        </p:txBody>
      </p:sp>
      <p:sp>
        <p:nvSpPr>
          <p:cNvPr id="9" name="TextBox 8"/>
          <p:cNvSpPr txBox="1"/>
          <p:nvPr/>
        </p:nvSpPr>
        <p:spPr>
          <a:xfrm>
            <a:off x="640080" y="3566160"/>
            <a:ext cx="10637215" cy="274320"/>
          </a:xfrm>
          <a:prstGeom prst="rect">
            <a:avLst/>
          </a:prstGeom>
          <a:noFill/>
        </p:spPr>
        <p:txBody>
          <a:bodyPr wrap="square">
            <a:spAutoFit/>
          </a:bodyPr>
          <a:lstStyle/>
          <a:p>
            <a:pPr>
              <a:defRPr sz="900">
                <a:solidFill>
                  <a:srgbClr val="DC2626"/>
                </a:solidFill>
              </a:defRPr>
            </a:pPr>
            <a:r>
              <a:t>✗ Slightly less detailed academic framing compared to the highest-ranked models.</a:t>
            </a:r>
          </a:p>
        </p:txBody>
      </p:sp>
      <p:sp>
        <p:nvSpPr>
          <p:cNvPr id="10" name="TextBox 9"/>
          <p:cNvSpPr txBox="1"/>
          <p:nvPr/>
        </p:nvSpPr>
        <p:spPr>
          <a:xfrm>
            <a:off x="457200" y="4160520"/>
            <a:ext cx="11277295" cy="274320"/>
          </a:xfrm>
          <a:prstGeom prst="rect">
            <a:avLst/>
          </a:prstGeom>
          <a:noFill/>
        </p:spPr>
        <p:txBody>
          <a:bodyPr wrap="none">
            <a:spAutoFit/>
          </a:bodyPr>
          <a:lstStyle/>
          <a:p>
            <a:pPr>
              <a:defRPr sz="1400" b="1">
                <a:solidFill>
                  <a:srgbClr val="0B5394"/>
                </a:solidFill>
              </a:defRPr>
            </a:pPr>
            <a:r>
              <a:t>GPT-5.2-chat-latest</a:t>
            </a:r>
          </a:p>
        </p:txBody>
      </p:sp>
      <p:sp>
        <p:nvSpPr>
          <p:cNvPr id="11" name="TextBox 10"/>
          <p:cNvSpPr txBox="1"/>
          <p:nvPr/>
        </p:nvSpPr>
        <p:spPr>
          <a:xfrm>
            <a:off x="640080" y="4526280"/>
            <a:ext cx="10637215" cy="457200"/>
          </a:xfrm>
          <a:prstGeom prst="rect">
            <a:avLst/>
          </a:prstGeom>
          <a:solidFill>
            <a:srgbClr val="F0F5FA"/>
          </a:solidFill>
        </p:spPr>
        <p:txBody>
          <a:bodyPr wrap="square">
            <a:spAutoFit/>
          </a:bodyPr>
          <a:lstStyle/>
          <a:p>
            <a:pPr>
              <a:defRPr sz="1100">
                <a:solidFill>
                  <a:srgbClr val="1B2A4A"/>
                </a:solidFill>
              </a:defRPr>
            </a:pPr>
            <a:r>
              <a:t>Analytically strong and conceptually sophisticated with broad correctness, though occasionally overconfident in assumptions and affected by EMV framing errors.</a:t>
            </a:r>
          </a:p>
        </p:txBody>
      </p:sp>
      <p:sp>
        <p:nvSpPr>
          <p:cNvPr id="12" name="TextBox 11"/>
          <p:cNvSpPr txBox="1"/>
          <p:nvPr/>
        </p:nvSpPr>
        <p:spPr>
          <a:xfrm>
            <a:off x="640080" y="5074920"/>
            <a:ext cx="10637215" cy="274320"/>
          </a:xfrm>
          <a:prstGeom prst="rect">
            <a:avLst/>
          </a:prstGeom>
          <a:noFill/>
        </p:spPr>
        <p:txBody>
          <a:bodyPr wrap="square">
            <a:spAutoFit/>
          </a:bodyPr>
          <a:lstStyle/>
          <a:p>
            <a:pPr>
              <a:defRPr sz="900">
                <a:solidFill>
                  <a:srgbClr val="059669"/>
                </a:solidFill>
              </a:defRPr>
            </a:pPr>
            <a:r>
              <a:t>✓ Consistently correct formal reasoning in logic, game theory, and combinatorics.</a:t>
            </a:r>
          </a:p>
        </p:txBody>
      </p:sp>
      <p:sp>
        <p:nvSpPr>
          <p:cNvPr id="13" name="TextBox 12"/>
          <p:cNvSpPr txBox="1"/>
          <p:nvPr/>
        </p:nvSpPr>
        <p:spPr>
          <a:xfrm>
            <a:off x="640080" y="5394959"/>
            <a:ext cx="10637215" cy="274320"/>
          </a:xfrm>
          <a:prstGeom prst="rect">
            <a:avLst/>
          </a:prstGeom>
          <a:noFill/>
        </p:spPr>
        <p:txBody>
          <a:bodyPr wrap="square">
            <a:spAutoFit/>
          </a:bodyPr>
          <a:lstStyle/>
          <a:p>
            <a:pPr>
              <a:defRPr sz="900">
                <a:solidFill>
                  <a:srgbClr val="059669"/>
                </a:solidFill>
              </a:defRPr>
            </a:pPr>
            <a:r>
              <a:t>✓ Strong causal and counterfactual analysis with nuanced discussion of overdetermination.</a:t>
            </a:r>
          </a:p>
        </p:txBody>
      </p:sp>
      <p:sp>
        <p:nvSpPr>
          <p:cNvPr id="14" name="TextBox 13"/>
          <p:cNvSpPr txBox="1"/>
          <p:nvPr/>
        </p:nvSpPr>
        <p:spPr>
          <a:xfrm>
            <a:off x="640080" y="5714999"/>
            <a:ext cx="10637215" cy="274320"/>
          </a:xfrm>
          <a:prstGeom prst="rect">
            <a:avLst/>
          </a:prstGeom>
          <a:noFill/>
        </p:spPr>
        <p:txBody>
          <a:bodyPr wrap="square">
            <a:spAutoFit/>
          </a:bodyPr>
          <a:lstStyle/>
          <a:p>
            <a:pPr>
              <a:defRPr sz="900">
                <a:solidFill>
                  <a:srgbClr val="059669"/>
                </a:solidFill>
              </a:defRPr>
            </a:pPr>
            <a:r>
              <a:t>✓ Clear optimization reasoning tied to binding constraints.</a:t>
            </a:r>
          </a:p>
        </p:txBody>
      </p:sp>
      <p:sp>
        <p:nvSpPr>
          <p:cNvPr id="15" name="TextBox 14"/>
          <p:cNvSpPr txBox="1"/>
          <p:nvPr/>
        </p:nvSpPr>
        <p:spPr>
          <a:xfrm>
            <a:off x="640080" y="6035039"/>
            <a:ext cx="10637215" cy="274320"/>
          </a:xfrm>
          <a:prstGeom prst="rect">
            <a:avLst/>
          </a:prstGeom>
          <a:noFill/>
        </p:spPr>
        <p:txBody>
          <a:bodyPr wrap="square">
            <a:spAutoFit/>
          </a:bodyPr>
          <a:lstStyle/>
          <a:p>
            <a:pPr>
              <a:defRPr sz="900">
                <a:solidFill>
                  <a:srgbClr val="059669"/>
                </a:solidFill>
              </a:defRPr>
            </a:pPr>
            <a:r>
              <a:t>✓ Well-structured explanations with explicit assumption articulation.</a:t>
            </a:r>
          </a:p>
        </p:txBody>
      </p:sp>
      <p:sp>
        <p:nvSpPr>
          <p:cNvPr id="16" name="TextBox 15"/>
          <p:cNvSpPr txBox="1"/>
          <p:nvPr/>
        </p:nvSpPr>
        <p:spPr>
          <a:xfrm>
            <a:off x="640080" y="6355079"/>
            <a:ext cx="10637215" cy="274320"/>
          </a:xfrm>
          <a:prstGeom prst="rect">
            <a:avLst/>
          </a:prstGeom>
          <a:noFill/>
        </p:spPr>
        <p:txBody>
          <a:bodyPr wrap="square">
            <a:spAutoFit/>
          </a:bodyPr>
          <a:lstStyle/>
          <a:p>
            <a:pPr>
              <a:defRPr sz="900">
                <a:solidFill>
                  <a:srgbClr val="DC2626"/>
                </a:solidFill>
              </a:defRPr>
            </a:pPr>
            <a:r>
              <a:t>✗ Incorrect baseline EMV and related probability framing.</a:t>
            </a:r>
          </a:p>
        </p:txBody>
      </p:sp>
      <p:sp>
        <p:nvSpPr>
          <p:cNvPr id="17" name="TextBox 16"/>
          <p:cNvSpPr txBox="1"/>
          <p:nvPr/>
        </p:nvSpPr>
        <p:spPr>
          <a:xfrm>
            <a:off x="640080" y="6675119"/>
            <a:ext cx="10637215" cy="274320"/>
          </a:xfrm>
          <a:prstGeom prst="rect">
            <a:avLst/>
          </a:prstGeom>
          <a:noFill/>
        </p:spPr>
        <p:txBody>
          <a:bodyPr wrap="square">
            <a:spAutoFit/>
          </a:bodyPr>
          <a:lstStyle/>
          <a:p>
            <a:pPr>
              <a:defRPr sz="900">
                <a:solidFill>
                  <a:srgbClr val="DC2626"/>
                </a:solidFill>
              </a:defRPr>
            </a:pPr>
            <a:r>
              <a:t>✗ Occasional overstatement of necessary conditions in policy logic tasks.</a:t>
            </a:r>
          </a:p>
        </p:txBody>
      </p:sp>
      <p:sp>
        <p:nvSpPr>
          <p:cNvPr id="18" name="TextBox 17"/>
          <p:cNvSpPr txBox="1"/>
          <p:nvPr/>
        </p:nvSpPr>
        <p:spPr>
          <a:xfrm>
            <a:off x="640080" y="6995159"/>
            <a:ext cx="10637215" cy="274320"/>
          </a:xfrm>
          <a:prstGeom prst="rect">
            <a:avLst/>
          </a:prstGeom>
          <a:noFill/>
        </p:spPr>
        <p:txBody>
          <a:bodyPr wrap="square">
            <a:spAutoFit/>
          </a:bodyPr>
          <a:lstStyle/>
          <a:p>
            <a:pPr>
              <a:defRPr sz="900">
                <a:solidFill>
                  <a:srgbClr val="DC2626"/>
                </a:solidFill>
              </a:defRPr>
            </a:pPr>
            <a:r>
              <a:t>✗ Some speculative quantitative assumptions inflate estimates.</a:t>
            </a:r>
          </a:p>
        </p:txBody>
      </p:sp>
      <p:sp>
        <p:nvSpPr>
          <p:cNvPr id="19" name="TextBox 18"/>
          <p:cNvSpPr txBox="1"/>
          <p:nvPr/>
        </p:nvSpPr>
        <p:spPr>
          <a:xfrm>
            <a:off x="640080" y="7315199"/>
            <a:ext cx="10637215" cy="274320"/>
          </a:xfrm>
          <a:prstGeom prst="rect">
            <a:avLst/>
          </a:prstGeom>
          <a:noFill/>
        </p:spPr>
        <p:txBody>
          <a:bodyPr wrap="square">
            <a:spAutoFit/>
          </a:bodyPr>
          <a:lstStyle/>
          <a:p>
            <a:pPr>
              <a:defRPr sz="900">
                <a:solidFill>
                  <a:srgbClr val="DC2626"/>
                </a:solidFill>
              </a:defRPr>
            </a:pPr>
            <a:r>
              <a:t>✗ Minor verbosity and occasional redundancy.</a:t>
            </a:r>
          </a:p>
        </p:txBody>
      </p:sp>
      <p:cxnSp>
        <p:nvCxnSpPr>
          <p:cNvPr id="20" name="Connector 1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9144000" cy="548640"/>
          </a:xfrm>
          <a:prstGeom prst="rect">
            <a:avLst/>
          </a:prstGeom>
          <a:noFill/>
        </p:spPr>
        <p:txBody>
          <a:bodyPr wrap="none">
            <a:spAutoFit/>
          </a:bodyPr>
          <a:lstStyle/>
          <a:p>
            <a:pPr>
              <a:defRPr sz="2800" b="1">
                <a:solidFill>
                  <a:srgbClr val="0B5394"/>
                </a:solidFill>
              </a:defRPr>
            </a:pPr>
            <a:r>
              <a:t>GPT-5.2 [Reasoning (high)]</a:t>
            </a:r>
          </a:p>
        </p:txBody>
      </p:sp>
      <p:sp>
        <p:nvSpPr>
          <p:cNvPr id="3" name="TextBox 2"/>
          <p:cNvSpPr txBox="1"/>
          <p:nvPr/>
        </p:nvSpPr>
        <p:spPr>
          <a:xfrm>
            <a:off x="10058400" y="365760"/>
            <a:ext cx="1645920" cy="457200"/>
          </a:xfrm>
          <a:prstGeom prst="rect">
            <a:avLst/>
          </a:prstGeom>
          <a:solidFill>
            <a:srgbClr val="0EA5E9"/>
          </a:solidFill>
        </p:spPr>
        <p:txBody>
          <a:bodyPr wrap="none">
            <a:spAutoFit/>
          </a:bodyPr>
          <a:lstStyle/>
          <a:p>
            <a:pPr algn="ctr">
              <a:defRPr sz="2000" b="1">
                <a:solidFill>
                  <a:srgbClr val="FFFFFF"/>
                </a:solidFill>
              </a:defRPr>
            </a:pPr>
            <a:r>
              <a:t>#4</a:t>
            </a:r>
          </a:p>
        </p:txBody>
      </p:sp>
      <p:sp>
        <p:nvSpPr>
          <p:cNvPr id="4" name="TextBox 3"/>
          <p:cNvSpPr txBox="1"/>
          <p:nvPr/>
        </p:nvSpPr>
        <p:spPr>
          <a:xfrm>
            <a:off x="457200" y="914400"/>
            <a:ext cx="9144000" cy="274320"/>
          </a:xfrm>
          <a:prstGeom prst="rect">
            <a:avLst/>
          </a:prstGeom>
          <a:noFill/>
        </p:spPr>
        <p:txBody>
          <a:bodyPr wrap="none">
            <a:spAutoFit/>
          </a:bodyPr>
          <a:lstStyle/>
          <a:p>
            <a:pPr>
              <a:defRPr sz="1100">
                <a:solidFill>
                  <a:srgbClr val="5A6B85"/>
                </a:solidFill>
              </a:defRPr>
            </a:pPr>
            <a:r>
              <a:t>openai</a:t>
            </a:r>
          </a:p>
        </p:txBody>
      </p:sp>
      <p:sp>
        <p:nvSpPr>
          <p:cNvPr id="5" name="TextBox 4"/>
          <p:cNvSpPr txBox="1"/>
          <p:nvPr/>
        </p:nvSpPr>
        <p:spPr>
          <a:xfrm>
            <a:off x="457200" y="1371600"/>
            <a:ext cx="2743200" cy="640080"/>
          </a:xfrm>
          <a:prstGeom prst="rect">
            <a:avLst/>
          </a:prstGeom>
          <a:noFill/>
        </p:spPr>
        <p:txBody>
          <a:bodyPr wrap="none">
            <a:spAutoFit/>
          </a:bodyPr>
          <a:lstStyle/>
          <a:p>
            <a:pPr>
              <a:defRPr sz="900">
                <a:solidFill>
                  <a:srgbClr val="5A6B85"/>
                </a:solidFill>
              </a:defRPr>
            </a:pPr>
            <a:r>
              <a:t>Weighted Score</a:t>
            </a:r>
          </a:p>
          <a:p>
            <a:pPr>
              <a:defRPr sz="1100" b="1">
                <a:solidFill>
                  <a:srgbClr val="1B2A4A"/>
                </a:solidFill>
              </a:defRPr>
            </a:pPr>
            <a:r>
              <a:t>8.67</a:t>
            </a:r>
          </a:p>
        </p:txBody>
      </p:sp>
      <p:sp>
        <p:nvSpPr>
          <p:cNvPr id="6" name="TextBox 5"/>
          <p:cNvSpPr txBox="1"/>
          <p:nvPr/>
        </p:nvSpPr>
        <p:spPr>
          <a:xfrm>
            <a:off x="3291840" y="1371600"/>
            <a:ext cx="2743200" cy="640080"/>
          </a:xfrm>
          <a:prstGeom prst="rect">
            <a:avLst/>
          </a:prstGeom>
          <a:noFill/>
        </p:spPr>
        <p:txBody>
          <a:bodyPr wrap="none">
            <a:spAutoFit/>
          </a:bodyPr>
          <a:lstStyle/>
          <a:p>
            <a:pPr>
              <a:defRPr sz="900">
                <a:solidFill>
                  <a:srgbClr val="5A6B85"/>
                </a:solidFill>
              </a:defRPr>
            </a:pPr>
            <a:r>
              <a:t>Win Count</a:t>
            </a:r>
          </a:p>
          <a:p>
            <a:pPr>
              <a:defRPr sz="1100" b="1">
                <a:solidFill>
                  <a:srgbClr val="1B2A4A"/>
                </a:solidFill>
              </a:defRPr>
            </a:pPr>
            <a:r>
              <a:t>6</a:t>
            </a:r>
          </a:p>
        </p:txBody>
      </p:sp>
      <p:sp>
        <p:nvSpPr>
          <p:cNvPr id="7" name="TextBox 6"/>
          <p:cNvSpPr txBox="1"/>
          <p:nvPr/>
        </p:nvSpPr>
        <p:spPr>
          <a:xfrm>
            <a:off x="6126480" y="1371600"/>
            <a:ext cx="2743200" cy="640080"/>
          </a:xfrm>
          <a:prstGeom prst="rect">
            <a:avLst/>
          </a:prstGeom>
          <a:noFill/>
        </p:spPr>
        <p:txBody>
          <a:bodyPr wrap="none">
            <a:spAutoFit/>
          </a:bodyPr>
          <a:lstStyle/>
          <a:p>
            <a:pPr>
              <a:defRPr sz="900">
                <a:solidFill>
                  <a:srgbClr val="5A6B85"/>
                </a:solidFill>
              </a:defRPr>
            </a:pPr>
            <a:r>
              <a:t>Total Tokens</a:t>
            </a:r>
          </a:p>
          <a:p>
            <a:pPr>
              <a:defRPr sz="1100" b="1">
                <a:solidFill>
                  <a:srgbClr val="1B2A4A"/>
                </a:solidFill>
              </a:defRPr>
            </a:pPr>
            <a:r>
              <a:t>73,350</a:t>
            </a:r>
          </a:p>
        </p:txBody>
      </p:sp>
      <p:sp>
        <p:nvSpPr>
          <p:cNvPr id="8" name="TextBox 7"/>
          <p:cNvSpPr txBox="1"/>
          <p:nvPr/>
        </p:nvSpPr>
        <p:spPr>
          <a:xfrm>
            <a:off x="8961120" y="1371600"/>
            <a:ext cx="2743200" cy="640080"/>
          </a:xfrm>
          <a:prstGeom prst="rect">
            <a:avLst/>
          </a:prstGeom>
          <a:noFill/>
        </p:spPr>
        <p:txBody>
          <a:bodyPr wrap="none">
            <a:spAutoFit/>
          </a:bodyPr>
          <a:lstStyle/>
          <a:p>
            <a:pPr>
              <a:defRPr sz="900">
                <a:solidFill>
                  <a:srgbClr val="5A6B85"/>
                </a:solidFill>
              </a:defRPr>
            </a:pPr>
            <a:r>
              <a:t>Est. Cost</a:t>
            </a:r>
          </a:p>
          <a:p>
            <a:pPr>
              <a:defRPr sz="1100" b="1">
                <a:solidFill>
                  <a:srgbClr val="1B2A4A"/>
                </a:solidFill>
              </a:defRPr>
            </a:pPr>
            <a:r>
              <a:t>$0.85</a:t>
            </a:r>
          </a:p>
        </p:txBody>
      </p:sp>
      <p:sp>
        <p:nvSpPr>
          <p:cNvPr id="9" name="TextBox 8"/>
          <p:cNvSpPr txBox="1"/>
          <p:nvPr/>
        </p:nvSpPr>
        <p:spPr>
          <a:xfrm>
            <a:off x="457200" y="2103120"/>
            <a:ext cx="2743200" cy="640080"/>
          </a:xfrm>
          <a:prstGeom prst="rect">
            <a:avLst/>
          </a:prstGeom>
          <a:noFill/>
        </p:spPr>
        <p:txBody>
          <a:bodyPr wrap="none">
            <a:spAutoFit/>
          </a:bodyPr>
          <a:lstStyle/>
          <a:p>
            <a:pPr>
              <a:defRPr sz="900">
                <a:solidFill>
                  <a:srgbClr val="5A6B85"/>
                </a:solidFill>
              </a:defRPr>
            </a:pPr>
            <a:r>
              <a:t>Tokens/sec</a:t>
            </a:r>
          </a:p>
          <a:p>
            <a:pPr>
              <a:defRPr sz="1100" b="1">
                <a:solidFill>
                  <a:srgbClr val="1B2A4A"/>
                </a:solidFill>
              </a:defRPr>
            </a:pPr>
            <a:r>
              <a:t>54.5</a:t>
            </a:r>
          </a:p>
        </p:txBody>
      </p:sp>
      <p:sp>
        <p:nvSpPr>
          <p:cNvPr id="10" name="TextBox 9"/>
          <p:cNvSpPr txBox="1"/>
          <p:nvPr/>
        </p:nvSpPr>
        <p:spPr>
          <a:xfrm>
            <a:off x="3291840" y="2103120"/>
            <a:ext cx="2743200" cy="640080"/>
          </a:xfrm>
          <a:prstGeom prst="rect">
            <a:avLst/>
          </a:prstGeom>
          <a:noFill/>
        </p:spPr>
        <p:txBody>
          <a:bodyPr wrap="none">
            <a:spAutoFit/>
          </a:bodyPr>
          <a:lstStyle/>
          <a:p>
            <a:pPr>
              <a:defRPr sz="900">
                <a:solidFill>
                  <a:srgbClr val="5A6B85"/>
                </a:solidFill>
              </a:defRPr>
            </a:pPr>
            <a:r>
              <a:t>Avg Latency</a:t>
            </a:r>
          </a:p>
          <a:p>
            <a:pPr>
              <a:defRPr sz="1100" b="1">
                <a:solidFill>
                  <a:srgbClr val="1B2A4A"/>
                </a:solidFill>
              </a:defRPr>
            </a:pPr>
            <a:r>
              <a:t>53834ms</a:t>
            </a:r>
          </a:p>
        </p:txBody>
      </p:sp>
      <p:sp>
        <p:nvSpPr>
          <p:cNvPr id="11" name="TextBox 10"/>
          <p:cNvSpPr txBox="1"/>
          <p:nvPr/>
        </p:nvSpPr>
        <p:spPr>
          <a:xfrm>
            <a:off x="6126480" y="2103120"/>
            <a:ext cx="2743200" cy="640080"/>
          </a:xfrm>
          <a:prstGeom prst="rect">
            <a:avLst/>
          </a:prstGeom>
          <a:noFill/>
        </p:spPr>
        <p:txBody>
          <a:bodyPr wrap="none">
            <a:spAutoFit/>
          </a:bodyPr>
          <a:lstStyle/>
          <a:p>
            <a:pPr>
              <a:defRPr sz="900">
                <a:solidFill>
                  <a:srgbClr val="5A6B85"/>
                </a:solidFill>
              </a:defRPr>
            </a:pPr>
            <a:r>
              <a:t>P50</a:t>
            </a:r>
          </a:p>
          <a:p>
            <a:pPr>
              <a:defRPr sz="1100" b="1">
                <a:solidFill>
                  <a:srgbClr val="1B2A4A"/>
                </a:solidFill>
              </a:defRPr>
            </a:pPr>
            <a:r>
              <a:t>49219ms</a:t>
            </a:r>
          </a:p>
        </p:txBody>
      </p:sp>
      <p:sp>
        <p:nvSpPr>
          <p:cNvPr id="12" name="TextBox 11"/>
          <p:cNvSpPr txBox="1"/>
          <p:nvPr/>
        </p:nvSpPr>
        <p:spPr>
          <a:xfrm>
            <a:off x="8961120" y="2103120"/>
            <a:ext cx="2743200" cy="640080"/>
          </a:xfrm>
          <a:prstGeom prst="rect">
            <a:avLst/>
          </a:prstGeom>
          <a:noFill/>
        </p:spPr>
        <p:txBody>
          <a:bodyPr wrap="none">
            <a:spAutoFit/>
          </a:bodyPr>
          <a:lstStyle/>
          <a:p>
            <a:pPr>
              <a:defRPr sz="900">
                <a:solidFill>
                  <a:srgbClr val="5A6B85"/>
                </a:solidFill>
              </a:defRPr>
            </a:pPr>
            <a:r>
              <a:t>P95</a:t>
            </a:r>
          </a:p>
          <a:p>
            <a:pPr>
              <a:defRPr sz="1100" b="1">
                <a:solidFill>
                  <a:srgbClr val="1B2A4A"/>
                </a:solidFill>
              </a:defRPr>
            </a:pPr>
            <a:r>
              <a:t>128782ms</a:t>
            </a:r>
          </a:p>
        </p:txBody>
      </p:sp>
      <p:sp>
        <p:nvSpPr>
          <p:cNvPr id="13" name="TextBox 12"/>
          <p:cNvSpPr txBox="1"/>
          <p:nvPr/>
        </p:nvSpPr>
        <p:spPr>
          <a:xfrm>
            <a:off x="457200" y="3200400"/>
            <a:ext cx="11277295" cy="274320"/>
          </a:xfrm>
          <a:prstGeom prst="rect">
            <a:avLst/>
          </a:prstGeom>
          <a:noFill/>
        </p:spPr>
        <p:txBody>
          <a:bodyPr wrap="none">
            <a:spAutoFit/>
          </a:bodyPr>
          <a:lstStyle/>
          <a:p>
            <a:pPr>
              <a:defRPr sz="1400" b="1">
                <a:solidFill>
                  <a:srgbClr val="1B2A4A"/>
                </a:solidFill>
              </a:defRPr>
            </a:pPr>
            <a:r>
              <a:t>Per-Criterion Scores</a:t>
            </a:r>
          </a:p>
        </p:txBody>
      </p:sp>
      <p:sp>
        <p:nvSpPr>
          <p:cNvPr id="14" name="TextBox 13"/>
          <p:cNvSpPr txBox="1"/>
          <p:nvPr/>
        </p:nvSpPr>
        <p:spPr>
          <a:xfrm>
            <a:off x="457200" y="3566160"/>
            <a:ext cx="2286000" cy="228600"/>
          </a:xfrm>
          <a:prstGeom prst="rect">
            <a:avLst/>
          </a:prstGeom>
          <a:noFill/>
        </p:spPr>
        <p:txBody>
          <a:bodyPr wrap="none">
            <a:spAutoFit/>
          </a:bodyPr>
          <a:lstStyle/>
          <a:p>
            <a:pPr>
              <a:defRPr sz="900">
                <a:solidFill>
                  <a:srgbClr val="1B2A4A"/>
                </a:solidFill>
              </a:defRPr>
            </a:pPr>
            <a:r>
              <a:t>Reasoning Validity</a:t>
            </a:r>
          </a:p>
        </p:txBody>
      </p:sp>
      <p:sp>
        <p:nvSpPr>
          <p:cNvPr id="15" name="Rectangle 14"/>
          <p:cNvSpPr/>
          <p:nvPr/>
        </p:nvSpPr>
        <p:spPr>
          <a:xfrm>
            <a:off x="2926080" y="3611879"/>
            <a:ext cx="5980176" cy="182880"/>
          </a:xfrm>
          <a:prstGeom prst="rect">
            <a:avLst/>
          </a:prstGeom>
          <a:solidFill>
            <a:srgbClr val="87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058400" y="3566160"/>
            <a:ext cx="1371600" cy="228600"/>
          </a:xfrm>
          <a:prstGeom prst="rect">
            <a:avLst/>
          </a:prstGeom>
          <a:noFill/>
        </p:spPr>
        <p:txBody>
          <a:bodyPr wrap="none">
            <a:spAutoFit/>
          </a:bodyPr>
          <a:lstStyle/>
          <a:p>
            <a:pPr algn="r">
              <a:defRPr sz="900" b="1">
                <a:solidFill>
                  <a:srgbClr val="1B2A4A"/>
                </a:solidFill>
              </a:defRPr>
            </a:pPr>
            <a:r>
              <a:t>8.72</a:t>
            </a:r>
          </a:p>
        </p:txBody>
      </p:sp>
      <p:sp>
        <p:nvSpPr>
          <p:cNvPr id="17" name="TextBox 16"/>
          <p:cNvSpPr txBox="1"/>
          <p:nvPr/>
        </p:nvSpPr>
        <p:spPr>
          <a:xfrm>
            <a:off x="457200" y="3886200"/>
            <a:ext cx="2286000" cy="228600"/>
          </a:xfrm>
          <a:prstGeom prst="rect">
            <a:avLst/>
          </a:prstGeom>
          <a:noFill/>
        </p:spPr>
        <p:txBody>
          <a:bodyPr wrap="none">
            <a:spAutoFit/>
          </a:bodyPr>
          <a:lstStyle/>
          <a:p>
            <a:pPr>
              <a:defRPr sz="900">
                <a:solidFill>
                  <a:srgbClr val="1B2A4A"/>
                </a:solidFill>
              </a:defRPr>
            </a:pPr>
            <a:r>
              <a:t>Solution Correctness</a:t>
            </a:r>
          </a:p>
        </p:txBody>
      </p:sp>
      <p:sp>
        <p:nvSpPr>
          <p:cNvPr id="18" name="Rectangle 17"/>
          <p:cNvSpPr/>
          <p:nvPr/>
        </p:nvSpPr>
        <p:spPr>
          <a:xfrm>
            <a:off x="2926080" y="3931920"/>
            <a:ext cx="6227064" cy="182880"/>
          </a:xfrm>
          <a:prstGeom prst="rect">
            <a:avLst/>
          </a:prstGeom>
          <a:solidFill>
            <a:srgbClr val="7E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0058400" y="3886200"/>
            <a:ext cx="1371600" cy="228600"/>
          </a:xfrm>
          <a:prstGeom prst="rect">
            <a:avLst/>
          </a:prstGeom>
          <a:noFill/>
        </p:spPr>
        <p:txBody>
          <a:bodyPr wrap="none">
            <a:spAutoFit/>
          </a:bodyPr>
          <a:lstStyle/>
          <a:p>
            <a:pPr algn="r">
              <a:defRPr sz="900" b="1">
                <a:solidFill>
                  <a:srgbClr val="1B2A4A"/>
                </a:solidFill>
              </a:defRPr>
            </a:pPr>
            <a:r>
              <a:t>9.08</a:t>
            </a:r>
          </a:p>
        </p:txBody>
      </p:sp>
      <p:sp>
        <p:nvSpPr>
          <p:cNvPr id="20" name="TextBox 19"/>
          <p:cNvSpPr txBox="1"/>
          <p:nvPr/>
        </p:nvSpPr>
        <p:spPr>
          <a:xfrm>
            <a:off x="457200" y="4206240"/>
            <a:ext cx="2286000" cy="228600"/>
          </a:xfrm>
          <a:prstGeom prst="rect">
            <a:avLst/>
          </a:prstGeom>
          <a:noFill/>
        </p:spPr>
        <p:txBody>
          <a:bodyPr wrap="none">
            <a:spAutoFit/>
          </a:bodyPr>
          <a:lstStyle/>
          <a:p>
            <a:pPr>
              <a:defRPr sz="900">
                <a:solidFill>
                  <a:srgbClr val="1B2A4A"/>
                </a:solidFill>
              </a:defRPr>
            </a:pPr>
            <a:r>
              <a:t>Reasoning Transparency</a:t>
            </a:r>
          </a:p>
        </p:txBody>
      </p:sp>
      <p:sp>
        <p:nvSpPr>
          <p:cNvPr id="21" name="Rectangle 20"/>
          <p:cNvSpPr/>
          <p:nvPr/>
        </p:nvSpPr>
        <p:spPr>
          <a:xfrm>
            <a:off x="2926080" y="4251959"/>
            <a:ext cx="5815584" cy="182880"/>
          </a:xfrm>
          <a:prstGeom prst="rect">
            <a:avLst/>
          </a:prstGeom>
          <a:solidFill>
            <a:srgbClr val="8D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058400" y="4206240"/>
            <a:ext cx="1371600" cy="228600"/>
          </a:xfrm>
          <a:prstGeom prst="rect">
            <a:avLst/>
          </a:prstGeom>
          <a:noFill/>
        </p:spPr>
        <p:txBody>
          <a:bodyPr wrap="none">
            <a:spAutoFit/>
          </a:bodyPr>
          <a:lstStyle/>
          <a:p>
            <a:pPr algn="r">
              <a:defRPr sz="900" b="1">
                <a:solidFill>
                  <a:srgbClr val="1B2A4A"/>
                </a:solidFill>
              </a:defRPr>
            </a:pPr>
            <a:r>
              <a:t>8.48</a:t>
            </a:r>
          </a:p>
        </p:txBody>
      </p:sp>
      <p:sp>
        <p:nvSpPr>
          <p:cNvPr id="23" name="TextBox 22"/>
          <p:cNvSpPr txBox="1"/>
          <p:nvPr/>
        </p:nvSpPr>
        <p:spPr>
          <a:xfrm>
            <a:off x="457200" y="4526279"/>
            <a:ext cx="2286000" cy="228600"/>
          </a:xfrm>
          <a:prstGeom prst="rect">
            <a:avLst/>
          </a:prstGeom>
          <a:noFill/>
        </p:spPr>
        <p:txBody>
          <a:bodyPr wrap="none">
            <a:spAutoFit/>
          </a:bodyPr>
          <a:lstStyle/>
          <a:p>
            <a:pPr>
              <a:defRPr sz="900">
                <a:solidFill>
                  <a:srgbClr val="1B2A4A"/>
                </a:solidFill>
              </a:defRPr>
            </a:pPr>
            <a:r>
              <a:t>Assumption Handling</a:t>
            </a:r>
          </a:p>
        </p:txBody>
      </p:sp>
      <p:sp>
        <p:nvSpPr>
          <p:cNvPr id="24" name="Rectangle 23"/>
          <p:cNvSpPr/>
          <p:nvPr/>
        </p:nvSpPr>
        <p:spPr>
          <a:xfrm>
            <a:off x="2926080" y="4571999"/>
            <a:ext cx="5657850" cy="182880"/>
          </a:xfrm>
          <a:prstGeom prst="rect">
            <a:avLst/>
          </a:prstGeom>
          <a:solidFill>
            <a:srgbClr val="93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0058400" y="4526279"/>
            <a:ext cx="1371600" cy="228600"/>
          </a:xfrm>
          <a:prstGeom prst="rect">
            <a:avLst/>
          </a:prstGeom>
          <a:noFill/>
        </p:spPr>
        <p:txBody>
          <a:bodyPr wrap="none">
            <a:spAutoFit/>
          </a:bodyPr>
          <a:lstStyle/>
          <a:p>
            <a:pPr algn="r">
              <a:defRPr sz="900" b="1">
                <a:solidFill>
                  <a:srgbClr val="1B2A4A"/>
                </a:solidFill>
              </a:defRPr>
            </a:pPr>
            <a:r>
              <a:t>8.25</a:t>
            </a:r>
          </a:p>
        </p:txBody>
      </p:sp>
      <p:sp>
        <p:nvSpPr>
          <p:cNvPr id="26" name="TextBox 25"/>
          <p:cNvSpPr txBox="1"/>
          <p:nvPr/>
        </p:nvSpPr>
        <p:spPr>
          <a:xfrm>
            <a:off x="457200" y="4846319"/>
            <a:ext cx="2286000" cy="228600"/>
          </a:xfrm>
          <a:prstGeom prst="rect">
            <a:avLst/>
          </a:prstGeom>
          <a:noFill/>
        </p:spPr>
        <p:txBody>
          <a:bodyPr wrap="none">
            <a:spAutoFit/>
          </a:bodyPr>
          <a:lstStyle/>
          <a:p>
            <a:pPr>
              <a:defRPr sz="900">
                <a:solidFill>
                  <a:srgbClr val="1B2A4A"/>
                </a:solidFill>
              </a:defRPr>
            </a:pPr>
            <a:r>
              <a:t>Systematic Progression</a:t>
            </a:r>
          </a:p>
        </p:txBody>
      </p:sp>
      <p:sp>
        <p:nvSpPr>
          <p:cNvPr id="27" name="Rectangle 26"/>
          <p:cNvSpPr/>
          <p:nvPr/>
        </p:nvSpPr>
        <p:spPr>
          <a:xfrm>
            <a:off x="2926080" y="4892039"/>
            <a:ext cx="5863590" cy="182880"/>
          </a:xfrm>
          <a:prstGeom prst="rect">
            <a:avLst/>
          </a:prstGeom>
          <a:solidFill>
            <a:srgbClr val="8B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058400" y="4846319"/>
            <a:ext cx="1371600" cy="228600"/>
          </a:xfrm>
          <a:prstGeom prst="rect">
            <a:avLst/>
          </a:prstGeom>
          <a:noFill/>
        </p:spPr>
        <p:txBody>
          <a:bodyPr wrap="none">
            <a:spAutoFit/>
          </a:bodyPr>
          <a:lstStyle/>
          <a:p>
            <a:pPr algn="r">
              <a:defRPr sz="900" b="1">
                <a:solidFill>
                  <a:srgbClr val="1B2A4A"/>
                </a:solidFill>
              </a:defRPr>
            </a:pPr>
            <a:r>
              <a:t>8.55</a:t>
            </a:r>
          </a:p>
        </p:txBody>
      </p:sp>
      <p:cxnSp>
        <p:nvCxnSpPr>
          <p:cNvPr id="29" name="Connector 28"/>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1" name="TextBox 30"/>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2" name="TextBox 31"/>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GPT-5.2 [Reasoning (high)] — Per-Question Performance</a:t>
            </a:r>
          </a:p>
        </p:txBody>
      </p:sp>
      <p:graphicFrame>
        <p:nvGraphicFramePr>
          <p:cNvPr id="3" name="Table 2"/>
          <p:cNvGraphicFramePr>
            <a:graphicFrameLocks noGrp="1"/>
          </p:cNvGraphicFramePr>
          <p:nvPr/>
        </p:nvGraphicFramePr>
        <p:xfrm>
          <a:off x="457200" y="1371600"/>
          <a:ext cx="11277295" cy="4480560"/>
        </p:xfrm>
        <a:graphic>
          <a:graphicData uri="http://schemas.openxmlformats.org/drawingml/2006/table">
            <a:tbl>
              <a:tblPr firstRow="1" bandRow="1">
                <a:tableStyleId>{5C22544A-7EE6-4342-B048-85BDC9FD1C3A}</a:tableStyleId>
              </a:tblPr>
              <a:tblGrid>
                <a:gridCol w="1879549"/>
                <a:gridCol w="1879549"/>
                <a:gridCol w="1879549"/>
                <a:gridCol w="1879549"/>
                <a:gridCol w="1879549"/>
                <a:gridCol w="1879550"/>
              </a:tblGrid>
              <a:tr h="320040">
                <a:tc>
                  <a:txBody>
                    <a:bodyPr wrap="square" lIns="50800" rIns="50800" tIns="25400" bIns="25400"/>
                    <a:lstStyle/>
                    <a:p>
                      <a:pPr algn="ctr">
                        <a:defRPr sz="1000" b="1">
                          <a:solidFill>
                            <a:srgbClr val="0B5394"/>
                          </a:solidFill>
                        </a:defRPr>
                      </a:pPr>
                      <a:r>
                        <a:t>Q#</a:t>
                      </a:r>
                    </a:p>
                  </a:txBody>
                  <a:tcPr>
                    <a:solidFill>
                      <a:srgbClr val="EBF0F8"/>
                    </a:solidFill>
                  </a:tcPr>
                </a:tc>
                <a:tc>
                  <a:txBody>
                    <a:bodyPr wrap="square" lIns="50800" rIns="50800" tIns="25400" bIns="25400"/>
                    <a:lstStyle/>
                    <a:p>
                      <a:pPr algn="ctr">
                        <a:defRPr sz="1000" b="1">
                          <a:solidFill>
                            <a:srgbClr val="0B5394"/>
                          </a:solidFill>
                        </a:defRPr>
                      </a:pPr>
                      <a:r>
                        <a:t>Question</a:t>
                      </a:r>
                    </a:p>
                  </a:txBody>
                  <a:tcPr>
                    <a:solidFill>
                      <a:srgbClr val="EBF0F8"/>
                    </a:solidFill>
                  </a:tcPr>
                </a:tc>
                <a:tc>
                  <a:txBody>
                    <a:bodyPr wrap="square" lIns="50800" rIns="50800" tIns="25400" bIns="25400"/>
                    <a:lstStyle/>
                    <a:p>
                      <a:pPr algn="ctr">
                        <a:defRPr sz="1000" b="1">
                          <a:solidFill>
                            <a:srgbClr val="0B5394"/>
                          </a:solidFill>
                        </a:defRPr>
                      </a:pPr>
                      <a:r>
                        <a:t>Score</a:t>
                      </a:r>
                    </a:p>
                  </a:txBody>
                  <a:tcPr>
                    <a:solidFill>
                      <a:srgbClr val="EBF0F8"/>
                    </a:solidFill>
                  </a:tcPr>
                </a:tc>
                <a:tc>
                  <a:txBody>
                    <a:bodyPr wrap="square" lIns="50800" rIns="50800" tIns="25400" bIns="25400"/>
                    <a:lstStyle/>
                    <a:p>
                      <a:pPr algn="ctr">
                        <a:defRPr sz="1000" b="1">
                          <a:solidFill>
                            <a:srgbClr val="0B5394"/>
                          </a:solidFill>
                        </a:defRPr>
                      </a:pPr>
                      <a:r>
                        <a:t>Tokens</a:t>
                      </a:r>
                    </a:p>
                  </a:txBody>
                  <a:tcPr>
                    <a:solidFill>
                      <a:srgbClr val="EBF0F8"/>
                    </a:solidFill>
                  </a:tcPr>
                </a:tc>
                <a:tc>
                  <a:txBody>
                    <a:bodyPr wrap="square" lIns="50800" rIns="50800" tIns="25400" bIns="25400"/>
                    <a:lstStyle/>
                    <a:p>
                      <a:pPr algn="ctr">
                        <a:defRPr sz="1000" b="1">
                          <a:solidFill>
                            <a:srgbClr val="0B5394"/>
                          </a:solidFill>
                        </a:defRPr>
                      </a:pPr>
                      <a:r>
                        <a:t>Latency (ms)</a:t>
                      </a:r>
                    </a:p>
                  </a:txBody>
                  <a:tcPr>
                    <a:solidFill>
                      <a:srgbClr val="EBF0F8"/>
                    </a:solidFill>
                  </a:tcPr>
                </a:tc>
                <a:tc>
                  <a:txBody>
                    <a:bodyPr wrap="square" lIns="50800" rIns="50800" tIns="25400" bIns="25400"/>
                    <a:lstStyle/>
                    <a:p>
                      <a:pPr algn="ctr">
                        <a:defRPr sz="1000" b="1">
                          <a:solidFill>
                            <a:srgbClr val="0B5394"/>
                          </a:solidFill>
                        </a:defRPr>
                      </a:pPr>
                      <a:r>
                        <a:t>Cost</a:t>
                      </a:r>
                    </a:p>
                  </a:txBody>
                  <a:tcPr>
                    <a:solidFill>
                      <a:srgbClr val="EBF0F8"/>
                    </a:solidFill>
                  </a:tcPr>
                </a:tc>
              </a:tr>
              <a:tr h="320040">
                <a:tc>
                  <a:txBody>
                    <a:bodyPr wrap="square" lIns="50800" rIns="50800" tIns="25400" bIns="25400"/>
                    <a:lstStyle/>
                    <a:p>
                      <a:pPr algn="ctr">
                        <a:defRPr sz="900" b="0">
                          <a:solidFill>
                            <a:srgbClr val="1B2A4A"/>
                          </a:solidFill>
                        </a:defRPr>
                      </a:pPr>
                      <a:r>
                        <a:t>0</a:t>
                      </a:r>
                    </a:p>
                  </a:txBody>
                  <a:tcPr>
                    <a:solidFill>
                      <a:srgbClr val="FFFFFF"/>
                    </a:solidFill>
                  </a:tcPr>
                </a:tc>
                <a:tc>
                  <a:txBody>
                    <a:bodyPr wrap="square" lIns="50800" rIns="50800" tIns="25400" bIns="25400"/>
                    <a:lstStyle/>
                    <a:p>
                      <a:pPr algn="l">
                        <a:defRPr sz="900" b="0">
                          <a:solidFill>
                            <a:srgbClr val="1B2A4A"/>
                          </a:solidFill>
                        </a:defRPr>
                      </a:pPr>
                      <a:r>
                        <a:t>A company has 120 employees. 40% work remotely, 30...</a:t>
                      </a:r>
                    </a:p>
                  </a:txBody>
                  <a:tcPr>
                    <a:solidFill>
                      <a:srgbClr val="FFFFFF"/>
                    </a:solidFill>
                  </a:tcPr>
                </a:tc>
                <a:tc>
                  <a:txBody>
                    <a:bodyPr wrap="square" lIns="50800" rIns="50800" tIns="25400" bIns="25400"/>
                    <a:lstStyle/>
                    <a:p>
                      <a:pPr algn="r">
                        <a:defRPr sz="900" b="0">
                          <a:solidFill>
                            <a:srgbClr val="408C1C"/>
                          </a:solidFill>
                        </a:defRPr>
                      </a:pPr>
                      <a:r>
                        <a:t>8.38</a:t>
                      </a:r>
                    </a:p>
                  </a:txBody>
                  <a:tcPr>
                    <a:solidFill>
                      <a:srgbClr val="FFFFFF"/>
                    </a:solidFill>
                  </a:tcPr>
                </a:tc>
                <a:tc>
                  <a:txBody>
                    <a:bodyPr wrap="square" lIns="50800" rIns="50800" tIns="25400" bIns="25400"/>
                    <a:lstStyle/>
                    <a:p>
                      <a:pPr algn="r">
                        <a:defRPr sz="900" b="0">
                          <a:solidFill>
                            <a:srgbClr val="1B2A4A"/>
                          </a:solidFill>
                        </a:defRPr>
                      </a:pPr>
                      <a:r>
                        <a:t>1010</a:t>
                      </a:r>
                    </a:p>
                  </a:txBody>
                  <a:tcPr>
                    <a:solidFill>
                      <a:srgbClr val="FFFFFF"/>
                    </a:solidFill>
                  </a:tcPr>
                </a:tc>
                <a:tc>
                  <a:txBody>
                    <a:bodyPr wrap="square" lIns="50800" rIns="50800" tIns="25400" bIns="25400"/>
                    <a:lstStyle/>
                    <a:p>
                      <a:pPr algn="r">
                        <a:defRPr sz="900" b="0">
                          <a:solidFill>
                            <a:srgbClr val="1B2A4A"/>
                          </a:solidFill>
                        </a:defRPr>
                      </a:pPr>
                      <a:r>
                        <a:t>16178</a:t>
                      </a:r>
                    </a:p>
                  </a:txBody>
                  <a:tcPr>
                    <a:solidFill>
                      <a:srgbClr val="FFFFFF"/>
                    </a:solidFill>
                  </a:tcPr>
                </a:tc>
                <a:tc>
                  <a:txBody>
                    <a:bodyPr wrap="square" lIns="50800" rIns="50800" tIns="25400" bIns="25400"/>
                    <a:lstStyle/>
                    <a:p>
                      <a:pPr algn="r">
                        <a:defRPr sz="900" b="0">
                          <a:solidFill>
                            <a:srgbClr val="1B2A4A"/>
                          </a:solidFill>
                        </a:defRPr>
                      </a:pPr>
                      <a:r>
                        <a:t>$0.01</a:t>
                      </a:r>
                    </a:p>
                  </a:txBody>
                  <a:tcPr>
                    <a:solidFill>
                      <a:srgbClr val="FFFFFF"/>
                    </a:solidFill>
                  </a:tcPr>
                </a:tc>
              </a:tr>
              <a:tr h="320040">
                <a:tc>
                  <a:txBody>
                    <a:bodyPr wrap="square" lIns="50800" rIns="50800" tIns="25400" bIns="25400"/>
                    <a:lstStyle/>
                    <a:p>
                      <a:pPr algn="ctr">
                        <a:defRPr sz="900" b="0">
                          <a:solidFill>
                            <a:srgbClr val="1B2A4A"/>
                          </a:solidFill>
                        </a:defRPr>
                      </a:pPr>
                      <a:r>
                        <a:t>1</a:t>
                      </a:r>
                    </a:p>
                  </a:txBody>
                  <a:tcPr>
                    <a:solidFill>
                      <a:srgbClr val="F9FAFC"/>
                    </a:solidFill>
                  </a:tcPr>
                </a:tc>
                <a:tc>
                  <a:txBody>
                    <a:bodyPr wrap="square" lIns="50800" rIns="50800" tIns="25400" bIns="25400"/>
                    <a:lstStyle/>
                    <a:p>
                      <a:pPr algn="l">
                        <a:defRPr sz="900" b="0">
                          <a:solidFill>
                            <a:srgbClr val="1B2A4A"/>
                          </a:solidFill>
                        </a:defRPr>
                      </a:pPr>
                      <a:r>
                        <a:t>Three friends — Alice, Bob, and Carol — are decidi...</a:t>
                      </a:r>
                    </a:p>
                  </a:txBody>
                  <a:tcPr>
                    <a:solidFill>
                      <a:srgbClr val="F9FAFC"/>
                    </a:solidFill>
                  </a:tcPr>
                </a:tc>
                <a:tc>
                  <a:txBody>
                    <a:bodyPr wrap="square" lIns="50800" rIns="50800" tIns="25400" bIns="25400"/>
                    <a:lstStyle/>
                    <a:p>
                      <a:pPr algn="r">
                        <a:defRPr sz="900" b="0">
                          <a:solidFill>
                            <a:srgbClr val="3F8C1C"/>
                          </a:solidFill>
                        </a:defRPr>
                      </a:pPr>
                      <a:r>
                        <a:t>8.42</a:t>
                      </a:r>
                    </a:p>
                  </a:txBody>
                  <a:tcPr>
                    <a:solidFill>
                      <a:srgbClr val="F9FAFC"/>
                    </a:solidFill>
                  </a:tcPr>
                </a:tc>
                <a:tc>
                  <a:txBody>
                    <a:bodyPr wrap="square" lIns="50800" rIns="50800" tIns="25400" bIns="25400"/>
                    <a:lstStyle/>
                    <a:p>
                      <a:pPr algn="r">
                        <a:defRPr sz="900" b="0">
                          <a:solidFill>
                            <a:srgbClr val="1B2A4A"/>
                          </a:solidFill>
                        </a:defRPr>
                      </a:pPr>
                      <a:r>
                        <a:t>776</a:t>
                      </a:r>
                    </a:p>
                  </a:txBody>
                  <a:tcPr>
                    <a:solidFill>
                      <a:srgbClr val="F9FAFC"/>
                    </a:solidFill>
                  </a:tcPr>
                </a:tc>
                <a:tc>
                  <a:txBody>
                    <a:bodyPr wrap="square" lIns="50800" rIns="50800" tIns="25400" bIns="25400"/>
                    <a:lstStyle/>
                    <a:p>
                      <a:pPr algn="r">
                        <a:defRPr sz="900" b="0">
                          <a:solidFill>
                            <a:srgbClr val="1B2A4A"/>
                          </a:solidFill>
                        </a:defRPr>
                      </a:pPr>
                      <a:r>
                        <a:t>12665</a:t>
                      </a:r>
                    </a:p>
                  </a:txBody>
                  <a:tcPr>
                    <a:solidFill>
                      <a:srgbClr val="F9FAFC"/>
                    </a:solidFill>
                  </a:tcPr>
                </a:tc>
                <a:tc>
                  <a:txBody>
                    <a:bodyPr wrap="square" lIns="50800" rIns="50800" tIns="25400" bIns="25400"/>
                    <a:lstStyle/>
                    <a:p>
                      <a:pPr algn="r">
                        <a:defRPr sz="900" b="0">
                          <a:solidFill>
                            <a:srgbClr val="1B2A4A"/>
                          </a:solidFill>
                        </a:defRPr>
                      </a:pPr>
                      <a:r>
                        <a:t>$0.0090</a:t>
                      </a:r>
                    </a:p>
                  </a:txBody>
                  <a:tcPr>
                    <a:solidFill>
                      <a:srgbClr val="F9FAFC"/>
                    </a:solidFill>
                  </a:tcPr>
                </a:tc>
              </a:tr>
              <a:tr h="320040">
                <a:tc>
                  <a:txBody>
                    <a:bodyPr wrap="square" lIns="50800" rIns="50800" tIns="25400" bIns="25400"/>
                    <a:lstStyle/>
                    <a:p>
                      <a:pPr algn="ctr">
                        <a:defRPr sz="900" b="0">
                          <a:solidFill>
                            <a:srgbClr val="1B2A4A"/>
                          </a:solidFill>
                        </a:defRPr>
                      </a:pPr>
                      <a:r>
                        <a:t>2</a:t>
                      </a:r>
                    </a:p>
                  </a:txBody>
                  <a:tcPr>
                    <a:solidFill>
                      <a:srgbClr val="FFFFFF"/>
                    </a:solidFill>
                  </a:tcPr>
                </a:tc>
                <a:tc>
                  <a:txBody>
                    <a:bodyPr wrap="square" lIns="50800" rIns="50800" tIns="25400" bIns="25400"/>
                    <a:lstStyle/>
                    <a:p>
                      <a:pPr algn="l">
                        <a:defRPr sz="900" b="0">
                          <a:solidFill>
                            <a:srgbClr val="1B2A4A"/>
                          </a:solidFill>
                        </a:defRPr>
                      </a:pPr>
                      <a:r>
                        <a:t>A conference has 4 sessions (A, B, C, D) and 3 tim...</a:t>
                      </a:r>
                    </a:p>
                  </a:txBody>
                  <a:tcPr>
                    <a:solidFill>
                      <a:srgbClr val="FFFFFF"/>
                    </a:solidFill>
                  </a:tcPr>
                </a:tc>
                <a:tc>
                  <a:txBody>
                    <a:bodyPr wrap="square" lIns="50800" rIns="50800" tIns="25400" bIns="25400"/>
                    <a:lstStyle/>
                    <a:p>
                      <a:pPr algn="r">
                        <a:defRPr sz="900" b="0">
                          <a:solidFill>
                            <a:srgbClr val="388C1C"/>
                          </a:solidFill>
                        </a:defRPr>
                      </a:pPr>
                      <a:r>
                        <a:t>8.72</a:t>
                      </a:r>
                    </a:p>
                  </a:txBody>
                  <a:tcPr>
                    <a:solidFill>
                      <a:srgbClr val="FFFFFF"/>
                    </a:solidFill>
                  </a:tcPr>
                </a:tc>
                <a:tc>
                  <a:txBody>
                    <a:bodyPr wrap="square" lIns="50800" rIns="50800" tIns="25400" bIns="25400"/>
                    <a:lstStyle/>
                    <a:p>
                      <a:pPr algn="r">
                        <a:defRPr sz="900" b="0">
                          <a:solidFill>
                            <a:srgbClr val="1B2A4A"/>
                          </a:solidFill>
                        </a:defRPr>
                      </a:pPr>
                      <a:r>
                        <a:t>2579</a:t>
                      </a:r>
                    </a:p>
                  </a:txBody>
                  <a:tcPr>
                    <a:solidFill>
                      <a:srgbClr val="FFFFFF"/>
                    </a:solidFill>
                  </a:tcPr>
                </a:tc>
                <a:tc>
                  <a:txBody>
                    <a:bodyPr wrap="square" lIns="50800" rIns="50800" tIns="25400" bIns="25400"/>
                    <a:lstStyle/>
                    <a:p>
                      <a:pPr algn="r">
                        <a:defRPr sz="900" b="0">
                          <a:solidFill>
                            <a:srgbClr val="1B2A4A"/>
                          </a:solidFill>
                        </a:defRPr>
                      </a:pPr>
                      <a:r>
                        <a:t>38246</a:t>
                      </a:r>
                    </a:p>
                  </a:txBody>
                  <a:tcPr>
                    <a:solidFill>
                      <a:srgbClr val="FFFFFF"/>
                    </a:solidFill>
                  </a:tcPr>
                </a:tc>
                <a:tc>
                  <a:txBody>
                    <a:bodyPr wrap="square" lIns="50800" rIns="50800" tIns="25400" bIns="25400"/>
                    <a:lstStyle/>
                    <a:p>
                      <a:pPr algn="r">
                        <a:defRPr sz="900" b="0">
                          <a:solidFill>
                            <a:srgbClr val="1B2A4A"/>
                          </a:solidFill>
                        </a:defRPr>
                      </a:pPr>
                      <a:r>
                        <a:t>$0.03</a:t>
                      </a:r>
                    </a:p>
                  </a:txBody>
                  <a:tcPr>
                    <a:solidFill>
                      <a:srgbClr val="FFFFFF"/>
                    </a:solidFill>
                  </a:tcPr>
                </a:tc>
              </a:tr>
              <a:tr h="320040">
                <a:tc>
                  <a:txBody>
                    <a:bodyPr wrap="square" lIns="50800" rIns="50800" tIns="25400" bIns="25400"/>
                    <a:lstStyle/>
                    <a:p>
                      <a:pPr algn="ctr">
                        <a:defRPr sz="900" b="0">
                          <a:solidFill>
                            <a:srgbClr val="1B2A4A"/>
                          </a:solidFill>
                        </a:defRPr>
                      </a:pPr>
                      <a:r>
                        <a:t>3</a:t>
                      </a:r>
                    </a:p>
                  </a:txBody>
                  <a:tcPr>
                    <a:solidFill>
                      <a:srgbClr val="F9FAFC"/>
                    </a:solidFill>
                  </a:tcPr>
                </a:tc>
                <a:tc>
                  <a:txBody>
                    <a:bodyPr wrap="square" lIns="50800" rIns="50800" tIns="25400" bIns="25400"/>
                    <a:lstStyle/>
                    <a:p>
                      <a:pPr algn="l">
                        <a:defRPr sz="900" b="0">
                          <a:solidFill>
                            <a:srgbClr val="1B2A4A"/>
                          </a:solidFill>
                        </a:defRPr>
                      </a:pPr>
                      <a:r>
                        <a:t>A city introduces free public transit. Within 6 mo...</a:t>
                      </a:r>
                    </a:p>
                  </a:txBody>
                  <a:tcPr>
                    <a:solidFill>
                      <a:srgbClr val="F9FAFC"/>
                    </a:solidFill>
                  </a:tcPr>
                </a:tc>
                <a:tc>
                  <a:txBody>
                    <a:bodyPr wrap="square" lIns="50800" rIns="50800" tIns="25400" bIns="25400"/>
                    <a:lstStyle/>
                    <a:p>
                      <a:pPr algn="r">
                        <a:defRPr sz="900" b="0">
                          <a:solidFill>
                            <a:srgbClr val="408C1C"/>
                          </a:solidFill>
                        </a:defRPr>
                      </a:pPr>
                      <a:r>
                        <a:t>8.38</a:t>
                      </a:r>
                    </a:p>
                  </a:txBody>
                  <a:tcPr>
                    <a:solidFill>
                      <a:srgbClr val="F9FAFC"/>
                    </a:solidFill>
                  </a:tcPr>
                </a:tc>
                <a:tc>
                  <a:txBody>
                    <a:bodyPr wrap="square" lIns="50800" rIns="50800" tIns="25400" bIns="25400"/>
                    <a:lstStyle/>
                    <a:p>
                      <a:pPr algn="r">
                        <a:defRPr sz="900" b="0">
                          <a:solidFill>
                            <a:srgbClr val="1B2A4A"/>
                          </a:solidFill>
                        </a:defRPr>
                      </a:pPr>
                      <a:r>
                        <a:t>2147</a:t>
                      </a:r>
                    </a:p>
                  </a:txBody>
                  <a:tcPr>
                    <a:solidFill>
                      <a:srgbClr val="F9FAFC"/>
                    </a:solidFill>
                  </a:tcPr>
                </a:tc>
                <a:tc>
                  <a:txBody>
                    <a:bodyPr wrap="square" lIns="50800" rIns="50800" tIns="25400" bIns="25400"/>
                    <a:lstStyle/>
                    <a:p>
                      <a:pPr algn="r">
                        <a:defRPr sz="900" b="0">
                          <a:solidFill>
                            <a:srgbClr val="1B2A4A"/>
                          </a:solidFill>
                        </a:defRPr>
                      </a:pPr>
                      <a:r>
                        <a:t>49219</a:t>
                      </a:r>
                    </a:p>
                  </a:txBody>
                  <a:tcPr>
                    <a:solidFill>
                      <a:srgbClr val="F9FAFC"/>
                    </a:solidFill>
                  </a:tcPr>
                </a:tc>
                <a:tc>
                  <a:txBody>
                    <a:bodyPr wrap="square" lIns="50800" rIns="50800" tIns="25400" bIns="25400"/>
                    <a:lstStyle/>
                    <a:p>
                      <a:pPr algn="r">
                        <a:defRPr sz="900" b="0">
                          <a:solidFill>
                            <a:srgbClr val="1B2A4A"/>
                          </a:solidFill>
                        </a:defRPr>
                      </a:pPr>
                      <a:r>
                        <a:t>$0.02</a:t>
                      </a:r>
                    </a:p>
                  </a:txBody>
                  <a:tcPr>
                    <a:solidFill>
                      <a:srgbClr val="F9FAFC"/>
                    </a:solidFill>
                  </a:tcPr>
                </a:tc>
              </a:tr>
              <a:tr h="320040">
                <a:tc>
                  <a:txBody>
                    <a:bodyPr wrap="square" lIns="50800" rIns="50800" tIns="25400" bIns="25400"/>
                    <a:lstStyle/>
                    <a:p>
                      <a:pPr algn="ctr">
                        <a:defRPr sz="900" b="0">
                          <a:solidFill>
                            <a:srgbClr val="1B2A4A"/>
                          </a:solidFill>
                        </a:defRPr>
                      </a:pPr>
                      <a:r>
                        <a:t>4</a:t>
                      </a:r>
                    </a:p>
                  </a:txBody>
                  <a:tcPr>
                    <a:solidFill>
                      <a:srgbClr val="FFFFFF"/>
                    </a:solidFill>
                  </a:tcPr>
                </a:tc>
                <a:tc>
                  <a:txBody>
                    <a:bodyPr wrap="square" lIns="50800" rIns="50800" tIns="25400" bIns="25400"/>
                    <a:lstStyle/>
                    <a:p>
                      <a:pPr algn="l">
                        <a:defRPr sz="900" b="0">
                          <a:solidFill>
                            <a:srgbClr val="1B2A4A"/>
                          </a:solidFill>
                        </a:defRPr>
                      </a:pPr>
                      <a:r>
                        <a:t>Consider this argument: 'Countries with higher cho...</a:t>
                      </a:r>
                    </a:p>
                  </a:txBody>
                  <a:tcPr>
                    <a:solidFill>
                      <a:srgbClr val="FFFFFF"/>
                    </a:solidFill>
                  </a:tcPr>
                </a:tc>
                <a:tc>
                  <a:txBody>
                    <a:bodyPr wrap="square" lIns="50800" rIns="50800" tIns="25400" bIns="25400"/>
                    <a:lstStyle/>
                    <a:p>
                      <a:pPr algn="r">
                        <a:defRPr sz="900" b="0">
                          <a:solidFill>
                            <a:srgbClr val="348C1C"/>
                          </a:solidFill>
                        </a:defRPr>
                      </a:pPr>
                      <a:r>
                        <a:t>8.93</a:t>
                      </a:r>
                    </a:p>
                  </a:txBody>
                  <a:tcPr>
                    <a:solidFill>
                      <a:srgbClr val="FFFFFF"/>
                    </a:solidFill>
                  </a:tcPr>
                </a:tc>
                <a:tc>
                  <a:txBody>
                    <a:bodyPr wrap="square" lIns="50800" rIns="50800" tIns="25400" bIns="25400"/>
                    <a:lstStyle/>
                    <a:p>
                      <a:pPr algn="r">
                        <a:defRPr sz="900" b="0">
                          <a:solidFill>
                            <a:srgbClr val="1B2A4A"/>
                          </a:solidFill>
                        </a:defRPr>
                      </a:pPr>
                      <a:r>
                        <a:t>2415</a:t>
                      </a:r>
                    </a:p>
                  </a:txBody>
                  <a:tcPr>
                    <a:solidFill>
                      <a:srgbClr val="FFFFFF"/>
                    </a:solidFill>
                  </a:tcPr>
                </a:tc>
                <a:tc>
                  <a:txBody>
                    <a:bodyPr wrap="square" lIns="50800" rIns="50800" tIns="25400" bIns="25400"/>
                    <a:lstStyle/>
                    <a:p>
                      <a:pPr algn="r">
                        <a:defRPr sz="900" b="0">
                          <a:solidFill>
                            <a:srgbClr val="1B2A4A"/>
                          </a:solidFill>
                        </a:defRPr>
                      </a:pPr>
                      <a:r>
                        <a:t>52275</a:t>
                      </a:r>
                    </a:p>
                  </a:txBody>
                  <a:tcPr>
                    <a:solidFill>
                      <a:srgbClr val="FFFFFF"/>
                    </a:solidFill>
                  </a:tcPr>
                </a:tc>
                <a:tc>
                  <a:txBody>
                    <a:bodyPr wrap="square" lIns="50800" rIns="50800" tIns="25400" bIns="25400"/>
                    <a:lstStyle/>
                    <a:p>
                      <a:pPr algn="r">
                        <a:defRPr sz="900" b="0">
                          <a:solidFill>
                            <a:srgbClr val="1B2A4A"/>
                          </a:solidFill>
                        </a:defRPr>
                      </a:pPr>
                      <a:r>
                        <a:t>$0.03</a:t>
                      </a:r>
                    </a:p>
                  </a:txBody>
                  <a:tcPr>
                    <a:solidFill>
                      <a:srgbClr val="FFFFFF"/>
                    </a:solidFill>
                  </a:tcPr>
                </a:tc>
              </a:tr>
              <a:tr h="320040">
                <a:tc>
                  <a:txBody>
                    <a:bodyPr wrap="square" lIns="50800" rIns="50800" tIns="25400" bIns="25400"/>
                    <a:lstStyle/>
                    <a:p>
                      <a:pPr algn="ctr">
                        <a:defRPr sz="900" b="0">
                          <a:solidFill>
                            <a:srgbClr val="1B2A4A"/>
                          </a:solidFill>
                        </a:defRPr>
                      </a:pPr>
                      <a:r>
                        <a:t>5</a:t>
                      </a:r>
                    </a:p>
                  </a:txBody>
                  <a:tcPr>
                    <a:solidFill>
                      <a:srgbClr val="F9FAFC"/>
                    </a:solidFill>
                  </a:tcPr>
                </a:tc>
                <a:tc>
                  <a:txBody>
                    <a:bodyPr wrap="square" lIns="50800" rIns="50800" tIns="25400" bIns="25400"/>
                    <a:lstStyle/>
                    <a:p>
                      <a:pPr algn="l">
                        <a:defRPr sz="900" b="0">
                          <a:solidFill>
                            <a:srgbClr val="1B2A4A"/>
                          </a:solidFill>
                        </a:defRPr>
                      </a:pPr>
                      <a:r>
                        <a:t>A medical test for a rare disease has 99% sensitiv...</a:t>
                      </a:r>
                    </a:p>
                  </a:txBody>
                  <a:tcPr>
                    <a:solidFill>
                      <a:srgbClr val="F9FAFC"/>
                    </a:solidFill>
                  </a:tcPr>
                </a:tc>
                <a:tc>
                  <a:txBody>
                    <a:bodyPr wrap="square" lIns="50800" rIns="50800" tIns="25400" bIns="25400"/>
                    <a:lstStyle/>
                    <a:p>
                      <a:pPr algn="r">
                        <a:defRPr sz="900" b="0">
                          <a:solidFill>
                            <a:srgbClr val="278C1C"/>
                          </a:solidFill>
                        </a:defRPr>
                      </a:pPr>
                      <a:r>
                        <a:t>9.48</a:t>
                      </a:r>
                    </a:p>
                  </a:txBody>
                  <a:tcPr>
                    <a:solidFill>
                      <a:srgbClr val="F9FAFC"/>
                    </a:solidFill>
                  </a:tcPr>
                </a:tc>
                <a:tc>
                  <a:txBody>
                    <a:bodyPr wrap="square" lIns="50800" rIns="50800" tIns="25400" bIns="25400"/>
                    <a:lstStyle/>
                    <a:p>
                      <a:pPr algn="r">
                        <a:defRPr sz="900" b="0">
                          <a:solidFill>
                            <a:srgbClr val="1B2A4A"/>
                          </a:solidFill>
                        </a:defRPr>
                      </a:pPr>
                      <a:r>
                        <a:t>1593</a:t>
                      </a:r>
                    </a:p>
                  </a:txBody>
                  <a:tcPr>
                    <a:solidFill>
                      <a:srgbClr val="F9FAFC"/>
                    </a:solidFill>
                  </a:tcPr>
                </a:tc>
                <a:tc>
                  <a:txBody>
                    <a:bodyPr wrap="square" lIns="50800" rIns="50800" tIns="25400" bIns="25400"/>
                    <a:lstStyle/>
                    <a:p>
                      <a:pPr algn="r">
                        <a:defRPr sz="900" b="0">
                          <a:solidFill>
                            <a:srgbClr val="1B2A4A"/>
                          </a:solidFill>
                        </a:defRPr>
                      </a:pPr>
                      <a:r>
                        <a:t>21384</a:t>
                      </a:r>
                    </a:p>
                  </a:txBody>
                  <a:tcPr>
                    <a:solidFill>
                      <a:srgbClr val="F9FAFC"/>
                    </a:solidFill>
                  </a:tcPr>
                </a:tc>
                <a:tc>
                  <a:txBody>
                    <a:bodyPr wrap="square" lIns="50800" rIns="50800" tIns="25400" bIns="25400"/>
                    <a:lstStyle/>
                    <a:p>
                      <a:pPr algn="r">
                        <a:defRPr sz="900" b="0">
                          <a:solidFill>
                            <a:srgbClr val="1B2A4A"/>
                          </a:solidFill>
                        </a:defRPr>
                      </a:pPr>
                      <a:r>
                        <a:t>$0.02</a:t>
                      </a:r>
                    </a:p>
                  </a:txBody>
                  <a:tcPr>
                    <a:solidFill>
                      <a:srgbClr val="F9FAFC"/>
                    </a:solidFill>
                  </a:tcPr>
                </a:tc>
              </a:tr>
              <a:tr h="320040">
                <a:tc>
                  <a:txBody>
                    <a:bodyPr wrap="square" lIns="50800" rIns="50800" tIns="25400" bIns="25400"/>
                    <a:lstStyle/>
                    <a:p>
                      <a:pPr algn="ctr">
                        <a:defRPr sz="900" b="0">
                          <a:solidFill>
                            <a:srgbClr val="1B2A4A"/>
                          </a:solidFill>
                        </a:defRPr>
                      </a:pPr>
                      <a:r>
                        <a:t>6</a:t>
                      </a:r>
                    </a:p>
                  </a:txBody>
                  <a:tcPr>
                    <a:solidFill>
                      <a:srgbClr val="FFFFFF"/>
                    </a:solidFill>
                  </a:tcPr>
                </a:tc>
                <a:tc>
                  <a:txBody>
                    <a:bodyPr wrap="square" lIns="50800" rIns="50800" tIns="25400" bIns="25400"/>
                    <a:lstStyle/>
                    <a:p>
                      <a:pPr algn="l">
                        <a:defRPr sz="900" b="0">
                          <a:solidFill>
                            <a:srgbClr val="1B2A4A"/>
                          </a:solidFill>
                        </a:defRPr>
                      </a:pPr>
                      <a:r>
                        <a:t>A startup has $500K remaining runway and 6 months ...</a:t>
                      </a:r>
                    </a:p>
                  </a:txBody>
                  <a:tcPr>
                    <a:solidFill>
                      <a:srgbClr val="FFFFFF"/>
                    </a:solidFill>
                  </a:tcPr>
                </a:tc>
                <a:tc>
                  <a:txBody>
                    <a:bodyPr wrap="square" lIns="50800" rIns="50800" tIns="25400" bIns="25400"/>
                    <a:lstStyle/>
                    <a:p>
                      <a:pPr algn="r">
                        <a:defRPr sz="900" b="0">
                          <a:solidFill>
                            <a:srgbClr val="438C1C"/>
                          </a:solidFill>
                        </a:defRPr>
                      </a:pPr>
                      <a:r>
                        <a:t>8.22</a:t>
                      </a:r>
                    </a:p>
                  </a:txBody>
                  <a:tcPr>
                    <a:solidFill>
                      <a:srgbClr val="FFFFFF"/>
                    </a:solidFill>
                  </a:tcPr>
                </a:tc>
                <a:tc>
                  <a:txBody>
                    <a:bodyPr wrap="square" lIns="50800" rIns="50800" tIns="25400" bIns="25400"/>
                    <a:lstStyle/>
                    <a:p>
                      <a:pPr algn="r">
                        <a:defRPr sz="900" b="0">
                          <a:solidFill>
                            <a:srgbClr val="1B2A4A"/>
                          </a:solidFill>
                        </a:defRPr>
                      </a:pPr>
                      <a:r>
                        <a:t>4884</a:t>
                      </a:r>
                    </a:p>
                  </a:txBody>
                  <a:tcPr>
                    <a:solidFill>
                      <a:srgbClr val="FFFFFF"/>
                    </a:solidFill>
                  </a:tcPr>
                </a:tc>
                <a:tc>
                  <a:txBody>
                    <a:bodyPr wrap="square" lIns="50800" rIns="50800" tIns="25400" bIns="25400"/>
                    <a:lstStyle/>
                    <a:p>
                      <a:pPr algn="r">
                        <a:defRPr sz="900" b="0">
                          <a:solidFill>
                            <a:srgbClr val="1B2A4A"/>
                          </a:solidFill>
                        </a:defRPr>
                      </a:pPr>
                      <a:r>
                        <a:t>102961</a:t>
                      </a:r>
                    </a:p>
                  </a:txBody>
                  <a:tcPr>
                    <a:solidFill>
                      <a:srgbClr val="FFFFFF"/>
                    </a:solidFill>
                  </a:tcPr>
                </a:tc>
                <a:tc>
                  <a:txBody>
                    <a:bodyPr wrap="square" lIns="50800" rIns="50800" tIns="25400" bIns="25400"/>
                    <a:lstStyle/>
                    <a:p>
                      <a:pPr algn="r">
                        <a:defRPr sz="900" b="0">
                          <a:solidFill>
                            <a:srgbClr val="1B2A4A"/>
                          </a:solidFill>
                        </a:defRPr>
                      </a:pPr>
                      <a:r>
                        <a:t>$0.06</a:t>
                      </a:r>
                    </a:p>
                  </a:txBody>
                  <a:tcPr>
                    <a:solidFill>
                      <a:srgbClr val="FFFFFF"/>
                    </a:solidFill>
                  </a:tcPr>
                </a:tc>
              </a:tr>
              <a:tr h="320040">
                <a:tc>
                  <a:txBody>
                    <a:bodyPr wrap="square" lIns="50800" rIns="50800" tIns="25400" bIns="25400"/>
                    <a:lstStyle/>
                    <a:p>
                      <a:pPr algn="ctr">
                        <a:defRPr sz="900" b="0">
                          <a:solidFill>
                            <a:srgbClr val="1B2A4A"/>
                          </a:solidFill>
                        </a:defRPr>
                      </a:pPr>
                      <a:r>
                        <a:t>7</a:t>
                      </a:r>
                    </a:p>
                  </a:txBody>
                  <a:tcPr>
                    <a:solidFill>
                      <a:srgbClr val="F9FAFC"/>
                    </a:solidFill>
                  </a:tcPr>
                </a:tc>
                <a:tc>
                  <a:txBody>
                    <a:bodyPr wrap="square" lIns="50800" rIns="50800" tIns="25400" bIns="25400"/>
                    <a:lstStyle/>
                    <a:p>
                      <a:pPr algn="l">
                        <a:defRPr sz="900" b="0">
                          <a:solidFill>
                            <a:srgbClr val="1B2A4A"/>
                          </a:solidFill>
                        </a:defRPr>
                      </a:pPr>
                      <a:r>
                        <a:t>Explain why the following scenario creates a feedb...</a:t>
                      </a:r>
                    </a:p>
                  </a:txBody>
                  <a:tcPr>
                    <a:solidFill>
                      <a:srgbClr val="F9FAFC"/>
                    </a:solidFill>
                  </a:tcPr>
                </a:tc>
                <a:tc>
                  <a:txBody>
                    <a:bodyPr wrap="square" lIns="50800" rIns="50800" tIns="25400" bIns="25400"/>
                    <a:lstStyle/>
                    <a:p>
                      <a:pPr algn="r">
                        <a:defRPr sz="900" b="0">
                          <a:solidFill>
                            <a:srgbClr val="448C1C"/>
                          </a:solidFill>
                        </a:defRPr>
                      </a:pPr>
                      <a:r>
                        <a:t>8.20</a:t>
                      </a:r>
                    </a:p>
                  </a:txBody>
                  <a:tcPr>
                    <a:solidFill>
                      <a:srgbClr val="F9FAFC"/>
                    </a:solidFill>
                  </a:tcPr>
                </a:tc>
                <a:tc>
                  <a:txBody>
                    <a:bodyPr wrap="square" lIns="50800" rIns="50800" tIns="25400" bIns="25400"/>
                    <a:lstStyle/>
                    <a:p>
                      <a:pPr algn="r">
                        <a:defRPr sz="900" b="0">
                          <a:solidFill>
                            <a:srgbClr val="1B2A4A"/>
                          </a:solidFill>
                        </a:defRPr>
                      </a:pPr>
                      <a:r>
                        <a:t>1532</a:t>
                      </a:r>
                    </a:p>
                  </a:txBody>
                  <a:tcPr>
                    <a:solidFill>
                      <a:srgbClr val="F9FAFC"/>
                    </a:solidFill>
                  </a:tcPr>
                </a:tc>
                <a:tc>
                  <a:txBody>
                    <a:bodyPr wrap="square" lIns="50800" rIns="50800" tIns="25400" bIns="25400"/>
                    <a:lstStyle/>
                    <a:p>
                      <a:pPr algn="r">
                        <a:defRPr sz="900" b="0">
                          <a:solidFill>
                            <a:srgbClr val="1B2A4A"/>
                          </a:solidFill>
                        </a:defRPr>
                      </a:pPr>
                      <a:r>
                        <a:t>32690</a:t>
                      </a:r>
                    </a:p>
                  </a:txBody>
                  <a:tcPr>
                    <a:solidFill>
                      <a:srgbClr val="F9FAFC"/>
                    </a:solidFill>
                  </a:tcPr>
                </a:tc>
                <a:tc>
                  <a:txBody>
                    <a:bodyPr wrap="square" lIns="50800" rIns="50800" tIns="25400" bIns="25400"/>
                    <a:lstStyle/>
                    <a:p>
                      <a:pPr algn="r">
                        <a:defRPr sz="900" b="0">
                          <a:solidFill>
                            <a:srgbClr val="1B2A4A"/>
                          </a:solidFill>
                        </a:defRPr>
                      </a:pPr>
                      <a:r>
                        <a:t>$0.02</a:t>
                      </a:r>
                    </a:p>
                  </a:txBody>
                  <a:tcPr>
                    <a:solidFill>
                      <a:srgbClr val="F9FAFC"/>
                    </a:solidFill>
                  </a:tcPr>
                </a:tc>
              </a:tr>
              <a:tr h="320040">
                <a:tc>
                  <a:txBody>
                    <a:bodyPr wrap="square" lIns="50800" rIns="50800" tIns="25400" bIns="25400"/>
                    <a:lstStyle/>
                    <a:p>
                      <a:pPr algn="ctr">
                        <a:defRPr sz="900" b="0">
                          <a:solidFill>
                            <a:srgbClr val="1B2A4A"/>
                          </a:solidFill>
                        </a:defRPr>
                      </a:pPr>
                      <a:r>
                        <a:t>8</a:t>
                      </a:r>
                    </a:p>
                  </a:txBody>
                  <a:tcPr>
                    <a:solidFill>
                      <a:srgbClr val="FFFFFF"/>
                    </a:solidFill>
                  </a:tcPr>
                </a:tc>
                <a:tc>
                  <a:txBody>
                    <a:bodyPr wrap="square" lIns="50800" rIns="50800" tIns="25400" bIns="25400"/>
                    <a:lstStyle/>
                    <a:p>
                      <a:pPr algn="l">
                        <a:defRPr sz="900" b="0">
                          <a:solidFill>
                            <a:srgbClr val="1B2A4A"/>
                          </a:solidFill>
                        </a:defRPr>
                      </a:pPr>
                      <a:r>
                        <a:t>A company policy states: 'Employees who complete t...</a:t>
                      </a:r>
                    </a:p>
                  </a:txBody>
                  <a:tcPr>
                    <a:solidFill>
                      <a:srgbClr val="FFFFFF"/>
                    </a:solidFill>
                  </a:tcPr>
                </a:tc>
                <a:tc>
                  <a:txBody>
                    <a:bodyPr wrap="square" lIns="50800" rIns="50800" tIns="25400" bIns="25400"/>
                    <a:lstStyle/>
                    <a:p>
                      <a:pPr algn="r">
                        <a:defRPr sz="900" b="0">
                          <a:solidFill>
                            <a:srgbClr val="4B8C1C"/>
                          </a:solidFill>
                        </a:defRPr>
                      </a:pPr>
                      <a:r>
                        <a:t>7.90</a:t>
                      </a:r>
                    </a:p>
                  </a:txBody>
                  <a:tcPr>
                    <a:solidFill>
                      <a:srgbClr val="FFFFFF"/>
                    </a:solidFill>
                  </a:tcPr>
                </a:tc>
                <a:tc>
                  <a:txBody>
                    <a:bodyPr wrap="square" lIns="50800" rIns="50800" tIns="25400" bIns="25400"/>
                    <a:lstStyle/>
                    <a:p>
                      <a:pPr algn="r">
                        <a:defRPr sz="900" b="0">
                          <a:solidFill>
                            <a:srgbClr val="1B2A4A"/>
                          </a:solidFill>
                        </a:defRPr>
                      </a:pPr>
                      <a:r>
                        <a:t>1287</a:t>
                      </a:r>
                    </a:p>
                  </a:txBody>
                  <a:tcPr>
                    <a:solidFill>
                      <a:srgbClr val="FFFFFF"/>
                    </a:solidFill>
                  </a:tcPr>
                </a:tc>
                <a:tc>
                  <a:txBody>
                    <a:bodyPr wrap="square" lIns="50800" rIns="50800" tIns="25400" bIns="25400"/>
                    <a:lstStyle/>
                    <a:p>
                      <a:pPr algn="r">
                        <a:defRPr sz="900" b="0">
                          <a:solidFill>
                            <a:srgbClr val="1B2A4A"/>
                          </a:solidFill>
                        </a:defRPr>
                      </a:pPr>
                      <a:r>
                        <a:t>18798</a:t>
                      </a:r>
                    </a:p>
                  </a:txBody>
                  <a:tcPr>
                    <a:solidFill>
                      <a:srgbClr val="FFFFFF"/>
                    </a:solidFill>
                  </a:tcPr>
                </a:tc>
                <a:tc>
                  <a:txBody>
                    <a:bodyPr wrap="square" lIns="50800" rIns="50800" tIns="25400" bIns="25400"/>
                    <a:lstStyle/>
                    <a:p>
                      <a:pPr algn="r">
                        <a:defRPr sz="900" b="0">
                          <a:solidFill>
                            <a:srgbClr val="1B2A4A"/>
                          </a:solidFill>
                        </a:defRPr>
                      </a:pPr>
                      <a:r>
                        <a:t>$0.01</a:t>
                      </a:r>
                    </a:p>
                  </a:txBody>
                  <a:tcPr>
                    <a:solidFill>
                      <a:srgbClr val="FFFFFF"/>
                    </a:solidFill>
                  </a:tcPr>
                </a:tc>
              </a:tr>
              <a:tr h="320040">
                <a:tc>
                  <a:txBody>
                    <a:bodyPr wrap="square" lIns="50800" rIns="50800" tIns="25400" bIns="25400"/>
                    <a:lstStyle/>
                    <a:p>
                      <a:pPr algn="ctr">
                        <a:defRPr sz="900" b="0">
                          <a:solidFill>
                            <a:srgbClr val="1B2A4A"/>
                          </a:solidFill>
                        </a:defRPr>
                      </a:pPr>
                      <a:r>
                        <a:t>9</a:t>
                      </a:r>
                    </a:p>
                  </a:txBody>
                  <a:tcPr>
                    <a:solidFill>
                      <a:srgbClr val="F9FAFC"/>
                    </a:solidFill>
                  </a:tcPr>
                </a:tc>
                <a:tc>
                  <a:txBody>
                    <a:bodyPr wrap="square" lIns="50800" rIns="50800" tIns="25400" bIns="25400"/>
                    <a:lstStyle/>
                    <a:p>
                      <a:pPr algn="l">
                        <a:defRPr sz="900" b="0">
                          <a:solidFill>
                            <a:srgbClr val="1B2A4A"/>
                          </a:solidFill>
                        </a:defRPr>
                      </a:pPr>
                      <a:r>
                        <a:t>A hospital emergency department must design a tria...</a:t>
                      </a:r>
                    </a:p>
                  </a:txBody>
                  <a:tcPr>
                    <a:solidFill>
                      <a:srgbClr val="F9FAFC"/>
                    </a:solidFill>
                  </a:tcPr>
                </a:tc>
                <a:tc>
                  <a:txBody>
                    <a:bodyPr wrap="square" lIns="50800" rIns="50800" tIns="25400" bIns="25400"/>
                    <a:lstStyle/>
                    <a:p>
                      <a:pPr algn="r">
                        <a:defRPr sz="900" b="0">
                          <a:solidFill>
                            <a:srgbClr val="2D8C1C"/>
                          </a:solidFill>
                        </a:defRPr>
                      </a:pPr>
                      <a:r>
                        <a:t>9.22</a:t>
                      </a:r>
                    </a:p>
                  </a:txBody>
                  <a:tcPr>
                    <a:solidFill>
                      <a:srgbClr val="F9FAFC"/>
                    </a:solidFill>
                  </a:tcPr>
                </a:tc>
                <a:tc>
                  <a:txBody>
                    <a:bodyPr wrap="square" lIns="50800" rIns="50800" tIns="25400" bIns="25400"/>
                    <a:lstStyle/>
                    <a:p>
                      <a:pPr algn="r">
                        <a:defRPr sz="900" b="0">
                          <a:solidFill>
                            <a:srgbClr val="1B2A4A"/>
                          </a:solidFill>
                        </a:defRPr>
                      </a:pPr>
                      <a:r>
                        <a:t>4902</a:t>
                      </a:r>
                    </a:p>
                  </a:txBody>
                  <a:tcPr>
                    <a:solidFill>
                      <a:srgbClr val="F9FAFC"/>
                    </a:solidFill>
                  </a:tcPr>
                </a:tc>
                <a:tc>
                  <a:txBody>
                    <a:bodyPr wrap="square" lIns="50800" rIns="50800" tIns="25400" bIns="25400"/>
                    <a:lstStyle/>
                    <a:p>
                      <a:pPr algn="r">
                        <a:defRPr sz="900" b="0">
                          <a:solidFill>
                            <a:srgbClr val="1B2A4A"/>
                          </a:solidFill>
                        </a:defRPr>
                      </a:pPr>
                      <a:r>
                        <a:t>95782</a:t>
                      </a:r>
                    </a:p>
                  </a:txBody>
                  <a:tcPr>
                    <a:solidFill>
                      <a:srgbClr val="F9FAFC"/>
                    </a:solidFill>
                  </a:tcPr>
                </a:tc>
                <a:tc>
                  <a:txBody>
                    <a:bodyPr wrap="square" lIns="50800" rIns="50800" tIns="25400" bIns="25400"/>
                    <a:lstStyle/>
                    <a:p>
                      <a:pPr algn="r">
                        <a:defRPr sz="900" b="0">
                          <a:solidFill>
                            <a:srgbClr val="1B2A4A"/>
                          </a:solidFill>
                        </a:defRPr>
                      </a:pPr>
                      <a:r>
                        <a:t>$0.06</a:t>
                      </a:r>
                    </a:p>
                  </a:txBody>
                  <a:tcPr>
                    <a:solidFill>
                      <a:srgbClr val="F9FAFC"/>
                    </a:solidFill>
                  </a:tcPr>
                </a:tc>
              </a:tr>
              <a:tr h="320040">
                <a:tc>
                  <a:txBody>
                    <a:bodyPr wrap="square" lIns="50800" rIns="50800" tIns="25400" bIns="25400"/>
                    <a:lstStyle/>
                    <a:p>
                      <a:pPr algn="ctr">
                        <a:defRPr sz="900" b="0">
                          <a:solidFill>
                            <a:srgbClr val="1B2A4A"/>
                          </a:solidFill>
                        </a:defRPr>
                      </a:pPr>
                      <a:r>
                        <a:t>10</a:t>
                      </a:r>
                    </a:p>
                  </a:txBody>
                  <a:tcPr>
                    <a:solidFill>
                      <a:srgbClr val="FFFFFF"/>
                    </a:solidFill>
                  </a:tcPr>
                </a:tc>
                <a:tc>
                  <a:txBody>
                    <a:bodyPr wrap="square" lIns="50800" rIns="50800" tIns="25400" bIns="25400"/>
                    <a:lstStyle/>
                    <a:p>
                      <a:pPr algn="l">
                        <a:defRPr sz="900" b="0">
                          <a:solidFill>
                            <a:srgbClr val="1B2A4A"/>
                          </a:solidFill>
                        </a:defRPr>
                      </a:pPr>
                      <a:r>
                        <a:t>Two competing firms must simultaneously set their ...</a:t>
                      </a:r>
                    </a:p>
                  </a:txBody>
                  <a:tcPr>
                    <a:solidFill>
                      <a:srgbClr val="FFFFFF"/>
                    </a:solidFill>
                  </a:tcPr>
                </a:tc>
                <a:tc>
                  <a:txBody>
                    <a:bodyPr wrap="square" lIns="50800" rIns="50800" tIns="25400" bIns="25400"/>
                    <a:lstStyle/>
                    <a:p>
                      <a:pPr algn="r">
                        <a:defRPr sz="900" b="0">
                          <a:solidFill>
                            <a:srgbClr val="2E8C1C"/>
                          </a:solidFill>
                        </a:defRPr>
                      </a:pPr>
                      <a:r>
                        <a:t>9.18</a:t>
                      </a:r>
                    </a:p>
                  </a:txBody>
                  <a:tcPr>
                    <a:solidFill>
                      <a:srgbClr val="FFFFFF"/>
                    </a:solidFill>
                  </a:tcPr>
                </a:tc>
                <a:tc>
                  <a:txBody>
                    <a:bodyPr wrap="square" lIns="50800" rIns="50800" tIns="25400" bIns="25400"/>
                    <a:lstStyle/>
                    <a:p>
                      <a:pPr algn="r">
                        <a:defRPr sz="900" b="0">
                          <a:solidFill>
                            <a:srgbClr val="1B2A4A"/>
                          </a:solidFill>
                        </a:defRPr>
                      </a:pPr>
                      <a:r>
                        <a:t>1501</a:t>
                      </a:r>
                    </a:p>
                  </a:txBody>
                  <a:tcPr>
                    <a:solidFill>
                      <a:srgbClr val="FFFFFF"/>
                    </a:solidFill>
                  </a:tcPr>
                </a:tc>
                <a:tc>
                  <a:txBody>
                    <a:bodyPr wrap="square" lIns="50800" rIns="50800" tIns="25400" bIns="25400"/>
                    <a:lstStyle/>
                    <a:p>
                      <a:pPr algn="r">
                        <a:defRPr sz="900" b="0">
                          <a:solidFill>
                            <a:srgbClr val="1B2A4A"/>
                          </a:solidFill>
                        </a:defRPr>
                      </a:pPr>
                      <a:r>
                        <a:t>24348</a:t>
                      </a:r>
                    </a:p>
                  </a:txBody>
                  <a:tcPr>
                    <a:solidFill>
                      <a:srgbClr val="FFFFFF"/>
                    </a:solidFill>
                  </a:tcPr>
                </a:tc>
                <a:tc>
                  <a:txBody>
                    <a:bodyPr wrap="square" lIns="50800" rIns="50800" tIns="25400" bIns="25400"/>
                    <a:lstStyle/>
                    <a:p>
                      <a:pPr algn="r">
                        <a:defRPr sz="900" b="0">
                          <a:solidFill>
                            <a:srgbClr val="1B2A4A"/>
                          </a:solidFill>
                        </a:defRPr>
                      </a:pPr>
                      <a:r>
                        <a:t>$0.02</a:t>
                      </a:r>
                    </a:p>
                  </a:txBody>
                  <a:tcPr>
                    <a:solidFill>
                      <a:srgbClr val="FFFFFF"/>
                    </a:solidFill>
                  </a:tcPr>
                </a:tc>
              </a:tr>
              <a:tr h="320040">
                <a:tc>
                  <a:txBody>
                    <a:bodyPr wrap="square" lIns="50800" rIns="50800" tIns="25400" bIns="25400"/>
                    <a:lstStyle/>
                    <a:p>
                      <a:pPr algn="ctr">
                        <a:defRPr sz="900" b="0">
                          <a:solidFill>
                            <a:srgbClr val="1B2A4A"/>
                          </a:solidFill>
                        </a:defRPr>
                      </a:pPr>
                      <a:r>
                        <a:t>11</a:t>
                      </a:r>
                    </a:p>
                  </a:txBody>
                  <a:tcPr>
                    <a:solidFill>
                      <a:srgbClr val="F9FAFC"/>
                    </a:solidFill>
                  </a:tcPr>
                </a:tc>
                <a:tc>
                  <a:txBody>
                    <a:bodyPr wrap="square" lIns="50800" rIns="50800" tIns="25400" bIns="25400"/>
                    <a:lstStyle/>
                    <a:p>
                      <a:pPr algn="l">
                        <a:defRPr sz="900" b="0">
                          <a:solidFill>
                            <a:srgbClr val="1B2A4A"/>
                          </a:solidFill>
                        </a:defRPr>
                      </a:pPr>
                      <a:r>
                        <a:t>Three bidders — Anya, Bram, and Carla — are biddin...</a:t>
                      </a:r>
                    </a:p>
                  </a:txBody>
                  <a:tcPr>
                    <a:solidFill>
                      <a:srgbClr val="F9FAFC"/>
                    </a:solidFill>
                  </a:tcPr>
                </a:tc>
                <a:tc>
                  <a:txBody>
                    <a:bodyPr wrap="square" lIns="50800" rIns="50800" tIns="25400" bIns="25400"/>
                    <a:lstStyle/>
                    <a:p>
                      <a:pPr algn="r">
                        <a:defRPr sz="900" b="0">
                          <a:solidFill>
                            <a:srgbClr val="3D8C1C"/>
                          </a:solidFill>
                        </a:defRPr>
                      </a:pPr>
                      <a:r>
                        <a:t>8.53</a:t>
                      </a:r>
                    </a:p>
                  </a:txBody>
                  <a:tcPr>
                    <a:solidFill>
                      <a:srgbClr val="F9FAFC"/>
                    </a:solidFill>
                  </a:tcPr>
                </a:tc>
                <a:tc>
                  <a:txBody>
                    <a:bodyPr wrap="square" lIns="50800" rIns="50800" tIns="25400" bIns="25400"/>
                    <a:lstStyle/>
                    <a:p>
                      <a:pPr algn="r">
                        <a:defRPr sz="900" b="0">
                          <a:solidFill>
                            <a:srgbClr val="1B2A4A"/>
                          </a:solidFill>
                        </a:defRPr>
                      </a:pPr>
                      <a:r>
                        <a:t>1436</a:t>
                      </a:r>
                    </a:p>
                  </a:txBody>
                  <a:tcPr>
                    <a:solidFill>
                      <a:srgbClr val="F9FAFC"/>
                    </a:solidFill>
                  </a:tcPr>
                </a:tc>
                <a:tc>
                  <a:txBody>
                    <a:bodyPr wrap="square" lIns="50800" rIns="50800" tIns="25400" bIns="25400"/>
                    <a:lstStyle/>
                    <a:p>
                      <a:pPr algn="r">
                        <a:defRPr sz="900" b="0">
                          <a:solidFill>
                            <a:srgbClr val="1B2A4A"/>
                          </a:solidFill>
                        </a:defRPr>
                      </a:pPr>
                      <a:r>
                        <a:t>25662</a:t>
                      </a:r>
                    </a:p>
                  </a:txBody>
                  <a:tcPr>
                    <a:solidFill>
                      <a:srgbClr val="F9FAFC"/>
                    </a:solidFill>
                  </a:tcPr>
                </a:tc>
                <a:tc>
                  <a:txBody>
                    <a:bodyPr wrap="square" lIns="50800" rIns="50800" tIns="25400" bIns="25400"/>
                    <a:lstStyle/>
                    <a:p>
                      <a:pPr algn="r">
                        <a:defRPr sz="900" b="0">
                          <a:solidFill>
                            <a:srgbClr val="1B2A4A"/>
                          </a:solidFill>
                        </a:defRPr>
                      </a:pPr>
                      <a:r>
                        <a:t>$0.02</a:t>
                      </a:r>
                    </a:p>
                  </a:txBody>
                  <a:tcPr>
                    <a:solidFill>
                      <a:srgbClr val="F9FAFC"/>
                    </a:solidFill>
                  </a:tcPr>
                </a:tc>
              </a:tr>
              <a:tr h="320040">
                <a:tc>
                  <a:txBody>
                    <a:bodyPr/>
                    <a:lstStyle/>
                    <a:p/>
                  </a:txBody>
                  <a:tcPr>
                    <a:solidFill>
                      <a:srgbClr val="EBF0F8"/>
                    </a:solidFill>
                  </a:tcPr>
                </a:tc>
                <a:tc>
                  <a:txBody>
                    <a:bodyPr wrap="square" lIns="50800" rIns="50800" tIns="25400" bIns="25400"/>
                    <a:lstStyle/>
                    <a:p>
                      <a:pPr algn="l">
                        <a:defRPr sz="900" b="1">
                          <a:solidFill>
                            <a:srgbClr val="1B2A4A"/>
                          </a:solidFill>
                        </a:defRPr>
                      </a:pPr>
                      <a:r>
                        <a:t>Average</a:t>
                      </a:r>
                    </a:p>
                  </a:txBody>
                  <a:tcPr>
                    <a:solidFill>
                      <a:srgbClr val="EBF0F8"/>
                    </a:solidFill>
                  </a:tcPr>
                </a:tc>
                <a:tc>
                  <a:txBody>
                    <a:bodyPr wrap="square" lIns="50800" rIns="50800" tIns="25400" bIns="25400"/>
                    <a:lstStyle/>
                    <a:p>
                      <a:pPr algn="r">
                        <a:defRPr sz="900" b="1">
                          <a:solidFill>
                            <a:srgbClr val="1B2A4A"/>
                          </a:solidFill>
                        </a:defRPr>
                      </a:pPr>
                      <a:r>
                        <a:t>8.63</a:t>
                      </a:r>
                    </a:p>
                  </a:txBody>
                  <a:tcPr>
                    <a:solidFill>
                      <a:srgbClr val="EBF0F8"/>
                    </a:solidFill>
                  </a:tcPr>
                </a:tc>
                <a:tc>
                  <a:txBody>
                    <a:bodyPr wrap="square" lIns="50800" rIns="50800" tIns="25400" bIns="25400"/>
                    <a:lstStyle/>
                    <a:p>
                      <a:pPr algn="r">
                        <a:defRPr sz="900" b="1">
                          <a:solidFill>
                            <a:srgbClr val="1B2A4A"/>
                          </a:solidFill>
                        </a:defRPr>
                      </a:pPr>
                      <a:r>
                        <a:t>2172</a:t>
                      </a:r>
                    </a:p>
                  </a:txBody>
                  <a:tcPr>
                    <a:solidFill>
                      <a:srgbClr val="EBF0F8"/>
                    </a:solidFill>
                  </a:tcPr>
                </a:tc>
                <a:tc>
                  <a:txBody>
                    <a:bodyPr wrap="square" lIns="50800" rIns="50800" tIns="25400" bIns="25400"/>
                    <a:lstStyle/>
                    <a:p>
                      <a:pPr algn="r">
                        <a:defRPr sz="900" b="1">
                          <a:solidFill>
                            <a:srgbClr val="1B2A4A"/>
                          </a:solidFill>
                        </a:defRPr>
                      </a:pPr>
                      <a:r>
                        <a:t>40851</a:t>
                      </a:r>
                    </a:p>
                  </a:txBody>
                  <a:tcPr>
                    <a:solidFill>
                      <a:srgbClr val="EBF0F8"/>
                    </a:solidFill>
                  </a:tcPr>
                </a:tc>
                <a:tc>
                  <a:txBody>
                    <a:bodyPr wrap="square" lIns="50800" rIns="50800" tIns="25400" bIns="25400"/>
                    <a:lstStyle/>
                    <a:p>
                      <a:pPr algn="r">
                        <a:defRPr sz="900" b="1">
                          <a:solidFill>
                            <a:srgbClr val="1B2A4A"/>
                          </a:solidFill>
                        </a:defRPr>
                      </a:pPr>
                      <a:r>
                        <a:t>$0.03</a:t>
                      </a:r>
                    </a:p>
                  </a:txBody>
                  <a:tcPr>
                    <a:solidFill>
                      <a:srgbClr val="EBF0F8"/>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GPT-5.2 [Reasoning (high)] — Judge Feedback</a:t>
            </a:r>
          </a:p>
        </p:txBody>
      </p:sp>
      <p:sp>
        <p:nvSpPr>
          <p:cNvPr id="3" name="TextBox 2"/>
          <p:cNvSpPr txBox="1"/>
          <p:nvPr/>
        </p:nvSpPr>
        <p:spPr>
          <a:xfrm>
            <a:off x="457200" y="1371600"/>
            <a:ext cx="11277295" cy="274320"/>
          </a:xfrm>
          <a:prstGeom prst="rect">
            <a:avLst/>
          </a:prstGeom>
          <a:noFill/>
        </p:spPr>
        <p:txBody>
          <a:bodyPr wrap="none">
            <a:spAutoFit/>
          </a:bodyPr>
          <a:lstStyle/>
          <a:p>
            <a:pPr>
              <a:defRPr sz="1400" b="1">
                <a:solidFill>
                  <a:srgbClr val="0B5394"/>
                </a:solidFill>
              </a:defRPr>
            </a:pPr>
            <a:r>
              <a:t>Gemini 3 Flash Preview</a:t>
            </a:r>
          </a:p>
        </p:txBody>
      </p:sp>
      <p:sp>
        <p:nvSpPr>
          <p:cNvPr id="4" name="TextBox 3"/>
          <p:cNvSpPr txBox="1"/>
          <p:nvPr/>
        </p:nvSpPr>
        <p:spPr>
          <a:xfrm>
            <a:off x="640080" y="1737360"/>
            <a:ext cx="10637215" cy="457200"/>
          </a:xfrm>
          <a:prstGeom prst="rect">
            <a:avLst/>
          </a:prstGeom>
          <a:solidFill>
            <a:srgbClr val="F0F5FA"/>
          </a:solidFill>
        </p:spPr>
        <p:txBody>
          <a:bodyPr wrap="square">
            <a:spAutoFit/>
          </a:bodyPr>
          <a:lstStyle/>
          <a:p>
            <a:pPr>
              <a:defRPr sz="1100">
                <a:solidFill>
                  <a:srgbClr val="1B2A4A"/>
                </a:solidFill>
              </a:defRPr>
            </a:pPr>
            <a:r>
              <a:t>A highly accurate and practical model that prioritizes logical systematicity and actionable advice over visual flair.</a:t>
            </a:r>
          </a:p>
        </p:txBody>
      </p:sp>
      <p:sp>
        <p:nvSpPr>
          <p:cNvPr id="5" name="TextBox 4"/>
          <p:cNvSpPr txBox="1"/>
          <p:nvPr/>
        </p:nvSpPr>
        <p:spPr>
          <a:xfrm>
            <a:off x="640080" y="2286000"/>
            <a:ext cx="10637215" cy="274320"/>
          </a:xfrm>
          <a:prstGeom prst="rect">
            <a:avLst/>
          </a:prstGeom>
          <a:noFill/>
        </p:spPr>
        <p:txBody>
          <a:bodyPr wrap="square">
            <a:spAutoFit/>
          </a:bodyPr>
          <a:lstStyle/>
          <a:p>
            <a:pPr>
              <a:defRPr sz="900">
                <a:solidFill>
                  <a:srgbClr val="059669"/>
                </a:solidFill>
              </a:defRPr>
            </a:pPr>
            <a:r>
              <a:t>✓ Highly accurate initial calculations and systematic decision-tree logic.</a:t>
            </a:r>
          </a:p>
        </p:txBody>
      </p:sp>
      <p:sp>
        <p:nvSpPr>
          <p:cNvPr id="6" name="TextBox 5"/>
          <p:cNvSpPr txBox="1"/>
          <p:nvPr/>
        </p:nvSpPr>
        <p:spPr>
          <a:xfrm>
            <a:off x="640080" y="2606040"/>
            <a:ext cx="10637215" cy="274320"/>
          </a:xfrm>
          <a:prstGeom prst="rect">
            <a:avLst/>
          </a:prstGeom>
          <a:noFill/>
        </p:spPr>
        <p:txBody>
          <a:bodyPr wrap="square">
            <a:spAutoFit/>
          </a:bodyPr>
          <a:lstStyle/>
          <a:p>
            <a:pPr>
              <a:defRPr sz="900">
                <a:solidFill>
                  <a:srgbClr val="059669"/>
                </a:solidFill>
              </a:defRPr>
            </a:pPr>
            <a:r>
              <a:t>✓ Provides practical, actionable recommendations and strong operational policy sections.</a:t>
            </a:r>
          </a:p>
        </p:txBody>
      </p:sp>
      <p:sp>
        <p:nvSpPr>
          <p:cNvPr id="7" name="TextBox 6"/>
          <p:cNvSpPr txBox="1"/>
          <p:nvPr/>
        </p:nvSpPr>
        <p:spPr>
          <a:xfrm>
            <a:off x="640080" y="2926080"/>
            <a:ext cx="10637215" cy="274320"/>
          </a:xfrm>
          <a:prstGeom prst="rect">
            <a:avLst/>
          </a:prstGeom>
          <a:noFill/>
        </p:spPr>
        <p:txBody>
          <a:bodyPr wrap="square">
            <a:spAutoFit/>
          </a:bodyPr>
          <a:lstStyle/>
          <a:p>
            <a:pPr>
              <a:defRPr sz="900">
                <a:solidFill>
                  <a:srgbClr val="DC2626"/>
                </a:solidFill>
              </a:defRPr>
            </a:pPr>
            <a:r>
              <a:t>✗ Lacks practical application in some answers, such as using decimals for human counts.</a:t>
            </a:r>
          </a:p>
        </p:txBody>
      </p:sp>
      <p:sp>
        <p:nvSpPr>
          <p:cNvPr id="8" name="TextBox 7"/>
          <p:cNvSpPr txBox="1"/>
          <p:nvPr/>
        </p:nvSpPr>
        <p:spPr>
          <a:xfrm>
            <a:off x="640080" y="3246120"/>
            <a:ext cx="10637215" cy="274320"/>
          </a:xfrm>
          <a:prstGeom prst="rect">
            <a:avLst/>
          </a:prstGeom>
          <a:noFill/>
        </p:spPr>
        <p:txBody>
          <a:bodyPr wrap="square">
            <a:spAutoFit/>
          </a:bodyPr>
          <a:lstStyle/>
          <a:p>
            <a:pPr>
              <a:defRPr sz="900">
                <a:solidFill>
                  <a:srgbClr val="DC2626"/>
                </a:solidFill>
              </a:defRPr>
            </a:pPr>
            <a:r>
              <a:t>✗ Formatting is often plain and less visually accessible for complex logical chains.</a:t>
            </a:r>
          </a:p>
        </p:txBody>
      </p:sp>
      <p:sp>
        <p:nvSpPr>
          <p:cNvPr id="9" name="TextBox 8"/>
          <p:cNvSpPr txBox="1"/>
          <p:nvPr/>
        </p:nvSpPr>
        <p:spPr>
          <a:xfrm>
            <a:off x="457200" y="3840480"/>
            <a:ext cx="11277295" cy="274320"/>
          </a:xfrm>
          <a:prstGeom prst="rect">
            <a:avLst/>
          </a:prstGeom>
          <a:noFill/>
        </p:spPr>
        <p:txBody>
          <a:bodyPr wrap="none">
            <a:spAutoFit/>
          </a:bodyPr>
          <a:lstStyle/>
          <a:p>
            <a:pPr>
              <a:defRPr sz="1400" b="1">
                <a:solidFill>
                  <a:srgbClr val="0B5394"/>
                </a:solidFill>
              </a:defRPr>
            </a:pPr>
            <a:r>
              <a:t>GPT-5.2-chat-latest</a:t>
            </a:r>
          </a:p>
        </p:txBody>
      </p:sp>
      <p:sp>
        <p:nvSpPr>
          <p:cNvPr id="10" name="TextBox 9"/>
          <p:cNvSpPr txBox="1"/>
          <p:nvPr/>
        </p:nvSpPr>
        <p:spPr>
          <a:xfrm>
            <a:off x="640080" y="4206240"/>
            <a:ext cx="10637215" cy="457200"/>
          </a:xfrm>
          <a:prstGeom prst="rect">
            <a:avLst/>
          </a:prstGeom>
          <a:solidFill>
            <a:srgbClr val="F0F5FA"/>
          </a:solidFill>
        </p:spPr>
        <p:txBody>
          <a:bodyPr wrap="square">
            <a:spAutoFit/>
          </a:bodyPr>
          <a:lstStyle/>
          <a:p>
            <a:pPr>
              <a:defRPr sz="1100">
                <a:solidFill>
                  <a:srgbClr val="1B2A4A"/>
                </a:solidFill>
              </a:defRPr>
            </a:pPr>
            <a:r>
              <a:t>Highly reliable and logically disciplined with strong quantitative accuracy, though slightly lighter in depth and occasionally affected by structural EMV framing errors.</a:t>
            </a:r>
          </a:p>
        </p:txBody>
      </p:sp>
      <p:sp>
        <p:nvSpPr>
          <p:cNvPr id="11" name="TextBox 10"/>
          <p:cNvSpPr txBox="1"/>
          <p:nvPr/>
        </p:nvSpPr>
        <p:spPr>
          <a:xfrm>
            <a:off x="640080" y="4754880"/>
            <a:ext cx="10637215" cy="274320"/>
          </a:xfrm>
          <a:prstGeom prst="rect">
            <a:avLst/>
          </a:prstGeom>
          <a:noFill/>
        </p:spPr>
        <p:txBody>
          <a:bodyPr wrap="square">
            <a:spAutoFit/>
          </a:bodyPr>
          <a:lstStyle/>
          <a:p>
            <a:pPr>
              <a:defRPr sz="900">
                <a:solidFill>
                  <a:srgbClr val="059669"/>
                </a:solidFill>
              </a:defRPr>
            </a:pPr>
            <a:r>
              <a:t>✓ Consistently correct mathematical derivations and optimization setups.</a:t>
            </a:r>
          </a:p>
        </p:txBody>
      </p:sp>
      <p:sp>
        <p:nvSpPr>
          <p:cNvPr id="12" name="TextBox 11"/>
          <p:cNvSpPr txBox="1"/>
          <p:nvPr/>
        </p:nvSpPr>
        <p:spPr>
          <a:xfrm>
            <a:off x="640080" y="5074920"/>
            <a:ext cx="10637215" cy="274320"/>
          </a:xfrm>
          <a:prstGeom prst="rect">
            <a:avLst/>
          </a:prstGeom>
          <a:noFill/>
        </p:spPr>
        <p:txBody>
          <a:bodyPr wrap="square">
            <a:spAutoFit/>
          </a:bodyPr>
          <a:lstStyle/>
          <a:p>
            <a:pPr>
              <a:defRPr sz="900">
                <a:solidFill>
                  <a:srgbClr val="059669"/>
                </a:solidFill>
              </a:defRPr>
            </a:pPr>
            <a:r>
              <a:t>✓ Clear handling of logical form, dominance reasoning, and equilibrium concepts.</a:t>
            </a:r>
          </a:p>
        </p:txBody>
      </p:sp>
      <p:sp>
        <p:nvSpPr>
          <p:cNvPr id="13" name="TextBox 12"/>
          <p:cNvSpPr txBox="1"/>
          <p:nvPr/>
        </p:nvSpPr>
        <p:spPr>
          <a:xfrm>
            <a:off x="640080" y="5394959"/>
            <a:ext cx="10637215" cy="274320"/>
          </a:xfrm>
          <a:prstGeom prst="rect">
            <a:avLst/>
          </a:prstGeom>
          <a:noFill/>
        </p:spPr>
        <p:txBody>
          <a:bodyPr wrap="square">
            <a:spAutoFit/>
          </a:bodyPr>
          <a:lstStyle/>
          <a:p>
            <a:pPr>
              <a:defRPr sz="900">
                <a:solidFill>
                  <a:srgbClr val="059669"/>
                </a:solidFill>
              </a:defRPr>
            </a:pPr>
            <a:r>
              <a:t>✓ Strong causal reasoning with explicit DAG and counterfactual awareness.</a:t>
            </a:r>
          </a:p>
        </p:txBody>
      </p:sp>
      <p:sp>
        <p:nvSpPr>
          <p:cNvPr id="14" name="TextBox 13"/>
          <p:cNvSpPr txBox="1"/>
          <p:nvPr/>
        </p:nvSpPr>
        <p:spPr>
          <a:xfrm>
            <a:off x="640080" y="5714999"/>
            <a:ext cx="10637215" cy="274320"/>
          </a:xfrm>
          <a:prstGeom prst="rect">
            <a:avLst/>
          </a:prstGeom>
          <a:noFill/>
        </p:spPr>
        <p:txBody>
          <a:bodyPr wrap="square">
            <a:spAutoFit/>
          </a:bodyPr>
          <a:lstStyle/>
          <a:p>
            <a:pPr>
              <a:defRPr sz="900">
                <a:solidFill>
                  <a:srgbClr val="059669"/>
                </a:solidFill>
              </a:defRPr>
            </a:pPr>
            <a:r>
              <a:t>✓ Concise yet coherent structure that maintains clarity.</a:t>
            </a:r>
          </a:p>
        </p:txBody>
      </p:sp>
      <p:sp>
        <p:nvSpPr>
          <p:cNvPr id="15" name="TextBox 14"/>
          <p:cNvSpPr txBox="1"/>
          <p:nvPr/>
        </p:nvSpPr>
        <p:spPr>
          <a:xfrm>
            <a:off x="640080" y="6035039"/>
            <a:ext cx="10637215" cy="274320"/>
          </a:xfrm>
          <a:prstGeom prst="rect">
            <a:avLst/>
          </a:prstGeom>
          <a:noFill/>
        </p:spPr>
        <p:txBody>
          <a:bodyPr wrap="square">
            <a:spAutoFit/>
          </a:bodyPr>
          <a:lstStyle/>
          <a:p>
            <a:pPr>
              <a:defRPr sz="900">
                <a:solidFill>
                  <a:srgbClr val="DC2626"/>
                </a:solidFill>
              </a:defRPr>
            </a:pPr>
            <a:r>
              <a:t>✗ Baseline EMV and break-even calculations use an incorrect framing.</a:t>
            </a:r>
          </a:p>
        </p:txBody>
      </p:sp>
      <p:sp>
        <p:nvSpPr>
          <p:cNvPr id="16" name="TextBox 15"/>
          <p:cNvSpPr txBox="1"/>
          <p:nvPr/>
        </p:nvSpPr>
        <p:spPr>
          <a:xfrm>
            <a:off x="640080" y="6355079"/>
            <a:ext cx="10637215" cy="274320"/>
          </a:xfrm>
          <a:prstGeom prst="rect">
            <a:avLst/>
          </a:prstGeom>
          <a:noFill/>
        </p:spPr>
        <p:txBody>
          <a:bodyPr wrap="square">
            <a:spAutoFit/>
          </a:bodyPr>
          <a:lstStyle/>
          <a:p>
            <a:pPr>
              <a:defRPr sz="900">
                <a:solidFill>
                  <a:srgbClr val="DC2626"/>
                </a:solidFill>
              </a:defRPr>
            </a:pPr>
            <a:r>
              <a:t>✗ Less exhaustive structural elaboration compared to the strongest model.</a:t>
            </a:r>
          </a:p>
        </p:txBody>
      </p:sp>
      <p:sp>
        <p:nvSpPr>
          <p:cNvPr id="17" name="TextBox 16"/>
          <p:cNvSpPr txBox="1"/>
          <p:nvPr/>
        </p:nvSpPr>
        <p:spPr>
          <a:xfrm>
            <a:off x="640080" y="6675119"/>
            <a:ext cx="10637215" cy="274320"/>
          </a:xfrm>
          <a:prstGeom prst="rect">
            <a:avLst/>
          </a:prstGeom>
          <a:noFill/>
        </p:spPr>
        <p:txBody>
          <a:bodyPr wrap="square">
            <a:spAutoFit/>
          </a:bodyPr>
          <a:lstStyle/>
          <a:p>
            <a:pPr>
              <a:defRPr sz="900">
                <a:solidFill>
                  <a:srgbClr val="DC2626"/>
                </a:solidFill>
              </a:defRPr>
            </a:pPr>
            <a:r>
              <a:t>✗ Occasionally compressed reasoning limits transparency of intermediate steps.</a:t>
            </a:r>
          </a:p>
        </p:txBody>
      </p:sp>
      <p:sp>
        <p:nvSpPr>
          <p:cNvPr id="18" name="TextBox 17"/>
          <p:cNvSpPr txBox="1"/>
          <p:nvPr/>
        </p:nvSpPr>
        <p:spPr>
          <a:xfrm>
            <a:off x="640080" y="6995159"/>
            <a:ext cx="10637215" cy="274320"/>
          </a:xfrm>
          <a:prstGeom prst="rect">
            <a:avLst/>
          </a:prstGeom>
          <a:noFill/>
        </p:spPr>
        <p:txBody>
          <a:bodyPr wrap="square">
            <a:spAutoFit/>
          </a:bodyPr>
          <a:lstStyle/>
          <a:p>
            <a:pPr>
              <a:defRPr sz="900">
                <a:solidFill>
                  <a:srgbClr val="DC2626"/>
                </a:solidFill>
              </a:defRPr>
            </a:pPr>
            <a:r>
              <a:t>✗ Some assumptions acknowledged but not deeply stress-tested.</a:t>
            </a:r>
          </a:p>
        </p:txBody>
      </p:sp>
      <p:cxnSp>
        <p:nvCxnSpPr>
          <p:cNvPr id="19" name="Connector 18"/>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Evaluation Questions (1/3)</a:t>
            </a:r>
          </a:p>
        </p:txBody>
      </p:sp>
      <p:sp>
        <p:nvSpPr>
          <p:cNvPr id="3" name="TextBox 2"/>
          <p:cNvSpPr txBox="1"/>
          <p:nvPr/>
        </p:nvSpPr>
        <p:spPr>
          <a:xfrm>
            <a:off x="457200" y="1188720"/>
            <a:ext cx="11277295" cy="228600"/>
          </a:xfrm>
          <a:prstGeom prst="rect">
            <a:avLst/>
          </a:prstGeom>
          <a:noFill/>
        </p:spPr>
        <p:txBody>
          <a:bodyPr wrap="square">
            <a:spAutoFit/>
          </a:bodyPr>
          <a:lstStyle/>
          <a:p>
            <a:pPr>
              <a:defRPr sz="900" i="1">
                <a:solidFill>
                  <a:srgbClr val="5A6B85"/>
                </a:solidFill>
              </a:defRPr>
            </a:pPr>
            <a:r>
              <a:t>Role: You are a logical analyst who solves problems step by step, showing your reasoning clearly.</a:t>
            </a:r>
          </a:p>
        </p:txBody>
      </p:sp>
      <p:sp>
        <p:nvSpPr>
          <p:cNvPr id="4" name="TextBox 3"/>
          <p:cNvSpPr txBox="1"/>
          <p:nvPr/>
        </p:nvSpPr>
        <p:spPr>
          <a:xfrm>
            <a:off x="457200" y="1463040"/>
            <a:ext cx="11277295" cy="457200"/>
          </a:xfrm>
          <a:prstGeom prst="rect">
            <a:avLst/>
          </a:prstGeom>
          <a:noFill/>
        </p:spPr>
        <p:txBody>
          <a:bodyPr wrap="square">
            <a:spAutoFit/>
          </a:bodyPr>
          <a:lstStyle/>
          <a:p>
            <a:r>
              <a:rPr sz="1000" b="1">
                <a:solidFill>
                  <a:srgbClr val="1B2A4A"/>
                </a:solidFill>
              </a:rPr>
              <a:t>Question 0: </a:t>
            </a:r>
            <a:r>
              <a:rPr sz="1000">
                <a:solidFill>
                  <a:srgbClr val="1B2A4A"/>
                </a:solidFill>
              </a:rPr>
              <a:t>A company has 120 employees. 40% work remotely, 30% work in the office full-time, and the rest work hybrid. Of the remote workers, 25% plan to switch to hybrid next quarter. Of the office workers, 15% plan to switch to remote. After these changes, how many employees will be in each category? Show your reasoning step by step.</a:t>
            </a:r>
          </a:p>
        </p:txBody>
      </p:sp>
      <p:cxnSp>
        <p:nvCxnSpPr>
          <p:cNvPr id="5" name="Connector 4"/>
          <p:cNvCxnSpPr/>
          <p:nvPr/>
        </p:nvCxnSpPr>
        <p:spPr>
          <a:xfrm>
            <a:off x="457200" y="2345436"/>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2482596"/>
            <a:ext cx="11277295" cy="228600"/>
          </a:xfrm>
          <a:prstGeom prst="rect">
            <a:avLst/>
          </a:prstGeom>
          <a:noFill/>
        </p:spPr>
        <p:txBody>
          <a:bodyPr wrap="square">
            <a:spAutoFit/>
          </a:bodyPr>
          <a:lstStyle/>
          <a:p>
            <a:pPr>
              <a:defRPr sz="900" i="1">
                <a:solidFill>
                  <a:srgbClr val="5A6B85"/>
                </a:solidFill>
              </a:defRPr>
            </a:pPr>
            <a:r>
              <a:t>Role: You are a strategic reasoning assistant.</a:t>
            </a:r>
          </a:p>
        </p:txBody>
      </p:sp>
      <p:sp>
        <p:nvSpPr>
          <p:cNvPr id="7" name="TextBox 6"/>
          <p:cNvSpPr txBox="1"/>
          <p:nvPr/>
        </p:nvSpPr>
        <p:spPr>
          <a:xfrm>
            <a:off x="457200" y="2756916"/>
            <a:ext cx="11277295" cy="457200"/>
          </a:xfrm>
          <a:prstGeom prst="rect">
            <a:avLst/>
          </a:prstGeom>
          <a:noFill/>
        </p:spPr>
        <p:txBody>
          <a:bodyPr wrap="square">
            <a:spAutoFit/>
          </a:bodyPr>
          <a:lstStyle/>
          <a:p>
            <a:r>
              <a:rPr sz="1000" b="1">
                <a:solidFill>
                  <a:srgbClr val="1B2A4A"/>
                </a:solidFill>
              </a:rPr>
              <a:t>Question 1: </a:t>
            </a:r>
            <a:r>
              <a:rPr sz="1000">
                <a:solidFill>
                  <a:srgbClr val="1B2A4A"/>
                </a:solidFill>
              </a:rPr>
              <a:t>Three friends — Alice, Bob, and Carol — are deciding where to eat dinner. Alice ranks her preferences: Italian &gt; Japanese &gt; Mexican. Bob ranks: Japanese &gt; Mexican &gt; Italian. Carol ranks: Mexican &gt; Italian &gt; Japanese. They agree to eliminate options one at a time by majority vote between pairs. If they first vote Italian vs Japanese, then the winner vs Mexican, what is the final outcome? Now analyze: does the order of voting matter? Could a different pairing sequence produce a different winner? Explain the phenomenon at work.</a:t>
            </a:r>
          </a:p>
        </p:txBody>
      </p:sp>
      <p:cxnSp>
        <p:nvCxnSpPr>
          <p:cNvPr id="8" name="Connector 7"/>
          <p:cNvCxnSpPr/>
          <p:nvPr/>
        </p:nvCxnSpPr>
        <p:spPr>
          <a:xfrm>
            <a:off x="457200" y="4105656"/>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457200" y="4242816"/>
            <a:ext cx="11277295" cy="228600"/>
          </a:xfrm>
          <a:prstGeom prst="rect">
            <a:avLst/>
          </a:prstGeom>
          <a:noFill/>
        </p:spPr>
        <p:txBody>
          <a:bodyPr wrap="square">
            <a:spAutoFit/>
          </a:bodyPr>
          <a:lstStyle/>
          <a:p>
            <a:pPr>
              <a:defRPr sz="900" i="1">
                <a:solidFill>
                  <a:srgbClr val="5A6B85"/>
                </a:solidFill>
              </a:defRPr>
            </a:pPr>
            <a:r>
              <a:t>Role: You solve scheduling and constraint satisfaction problems systematically.</a:t>
            </a:r>
          </a:p>
        </p:txBody>
      </p:sp>
      <p:sp>
        <p:nvSpPr>
          <p:cNvPr id="10" name="TextBox 9"/>
          <p:cNvSpPr txBox="1"/>
          <p:nvPr/>
        </p:nvSpPr>
        <p:spPr>
          <a:xfrm>
            <a:off x="457200" y="4517136"/>
            <a:ext cx="11277295" cy="457200"/>
          </a:xfrm>
          <a:prstGeom prst="rect">
            <a:avLst/>
          </a:prstGeom>
          <a:noFill/>
        </p:spPr>
        <p:txBody>
          <a:bodyPr wrap="square">
            <a:spAutoFit/>
          </a:bodyPr>
          <a:lstStyle/>
          <a:p>
            <a:r>
              <a:rPr sz="1000" b="1">
                <a:solidFill>
                  <a:srgbClr val="1B2A4A"/>
                </a:solidFill>
              </a:rPr>
              <a:t>Question 2: </a:t>
            </a:r>
            <a:r>
              <a:rPr sz="1000">
                <a:solidFill>
                  <a:srgbClr val="1B2A4A"/>
                </a:solidFill>
              </a:rPr>
              <a:t>A conference has 4 sessions (A, B, C, D) and 3 time slots. Constraints: A and B cannot be in the same slot (speaker conflict). C must be before D (prerequisite). A must be in the first or second slot (venue availability). No slot can have more than 2 sessions. Find all valid schedules and explain your reasoning for eliminating invalid ones.</a:t>
            </a:r>
          </a:p>
        </p:txBody>
      </p:sp>
      <p:cxnSp>
        <p:nvCxnSpPr>
          <p:cNvPr id="11" name="Connector 10"/>
          <p:cNvCxnSpPr/>
          <p:nvPr/>
        </p:nvCxnSpPr>
        <p:spPr>
          <a:xfrm>
            <a:off x="457200" y="5436108"/>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457200" y="5573268"/>
            <a:ext cx="11277295" cy="228600"/>
          </a:xfrm>
          <a:prstGeom prst="rect">
            <a:avLst/>
          </a:prstGeom>
          <a:noFill/>
        </p:spPr>
        <p:txBody>
          <a:bodyPr wrap="square">
            <a:spAutoFit/>
          </a:bodyPr>
          <a:lstStyle/>
          <a:p>
            <a:pPr>
              <a:defRPr sz="900" i="1">
                <a:solidFill>
                  <a:srgbClr val="5A6B85"/>
                </a:solidFill>
              </a:defRPr>
            </a:pPr>
            <a:r>
              <a:t>Role: You analyze cause and effect in complex systems.</a:t>
            </a:r>
          </a:p>
        </p:txBody>
      </p:sp>
      <p:sp>
        <p:nvSpPr>
          <p:cNvPr id="13" name="TextBox 12"/>
          <p:cNvSpPr txBox="1"/>
          <p:nvPr/>
        </p:nvSpPr>
        <p:spPr>
          <a:xfrm>
            <a:off x="457200" y="5847588"/>
            <a:ext cx="11277295" cy="457200"/>
          </a:xfrm>
          <a:prstGeom prst="rect">
            <a:avLst/>
          </a:prstGeom>
          <a:noFill/>
        </p:spPr>
        <p:txBody>
          <a:bodyPr wrap="square">
            <a:spAutoFit/>
          </a:bodyPr>
          <a:lstStyle/>
          <a:p>
            <a:r>
              <a:rPr sz="1000" b="1">
                <a:solidFill>
                  <a:srgbClr val="1B2A4A"/>
                </a:solidFill>
              </a:rPr>
              <a:t>Question 3: </a:t>
            </a:r>
            <a:r>
              <a:rPr sz="1000">
                <a:solidFill>
                  <a:srgbClr val="1B2A4A"/>
                </a:solidFill>
              </a:rPr>
              <a:t>A city introduces free public transit. Within 6 months: traffic congestion decreases 15%, but parking revenue drops 40%. Downtown retail sales increase 8%, but suburban mall revenue drops 5%. Public transit ridership increases 60%, but bus maintenance costs triple. The city council asks: was this policy a net positive or net negative? Analyze the second-order effects, identify which metrics matter most for a final judgment, and state your conclusion with the key assumptions it depends on.</a:t>
            </a:r>
          </a:p>
        </p:txBody>
      </p:sp>
      <p:cxnSp>
        <p:nvCxnSpPr>
          <p:cNvPr id="14" name="Connector 13"/>
          <p:cNvCxnSpPr/>
          <p:nvPr/>
        </p:nvCxnSpPr>
        <p:spPr>
          <a:xfrm>
            <a:off x="457200" y="7111746"/>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457200" y="7248906"/>
            <a:ext cx="11277295" cy="228600"/>
          </a:xfrm>
          <a:prstGeom prst="rect">
            <a:avLst/>
          </a:prstGeom>
          <a:noFill/>
        </p:spPr>
        <p:txBody>
          <a:bodyPr wrap="square">
            <a:spAutoFit/>
          </a:bodyPr>
          <a:lstStyle/>
          <a:p>
            <a:pPr>
              <a:defRPr sz="900" i="1">
                <a:solidFill>
                  <a:srgbClr val="5A6B85"/>
                </a:solidFill>
              </a:defRPr>
            </a:pPr>
            <a:r>
              <a:t>Role: You evaluate arguments with precision, identifying logical strengths and weaknesses.</a:t>
            </a:r>
          </a:p>
        </p:txBody>
      </p:sp>
      <p:sp>
        <p:nvSpPr>
          <p:cNvPr id="16" name="TextBox 15"/>
          <p:cNvSpPr txBox="1"/>
          <p:nvPr/>
        </p:nvSpPr>
        <p:spPr>
          <a:xfrm>
            <a:off x="457200" y="7523226"/>
            <a:ext cx="11277295" cy="457200"/>
          </a:xfrm>
          <a:prstGeom prst="rect">
            <a:avLst/>
          </a:prstGeom>
          <a:noFill/>
        </p:spPr>
        <p:txBody>
          <a:bodyPr wrap="square">
            <a:spAutoFit/>
          </a:bodyPr>
          <a:lstStyle/>
          <a:p>
            <a:r>
              <a:rPr sz="1000" b="1">
                <a:solidFill>
                  <a:srgbClr val="1B2A4A"/>
                </a:solidFill>
              </a:rPr>
              <a:t>Question 4: </a:t>
            </a:r>
            <a:r>
              <a:rPr sz="1000">
                <a:solidFill>
                  <a:srgbClr val="1B2A4A"/>
                </a:solidFill>
              </a:rPr>
              <a:t>Consider this argument: 'Countries with higher chocolate consumption per capita have more Nobel Prize winners per capita. Therefore, eating chocolate improves cognitive performance at a national level.' Identify every logical flaw in this argument. For each flaw, name the specific type of fallacy or error, explain why it's a flaw, and describe what evidence would be needed to make the argument valid.</a:t>
            </a:r>
          </a:p>
        </p:txBody>
      </p:sp>
      <p:cxnSp>
        <p:nvCxnSpPr>
          <p:cNvPr id="17" name="Connector 16"/>
          <p:cNvCxnSpPr/>
          <p:nvPr/>
        </p:nvCxnSpPr>
        <p:spPr>
          <a:xfrm>
            <a:off x="457200" y="8581644"/>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457200" y="8718804"/>
            <a:ext cx="11277295" cy="228600"/>
          </a:xfrm>
          <a:prstGeom prst="rect">
            <a:avLst/>
          </a:prstGeom>
          <a:noFill/>
        </p:spPr>
        <p:txBody>
          <a:bodyPr wrap="square">
            <a:spAutoFit/>
          </a:bodyPr>
          <a:lstStyle/>
          <a:p>
            <a:pPr>
              <a:defRPr sz="900" i="1">
                <a:solidFill>
                  <a:srgbClr val="5A6B85"/>
                </a:solidFill>
              </a:defRPr>
            </a:pPr>
            <a:r>
              <a:t>Role: You reason about probability and decision-making under uncertainty.</a:t>
            </a:r>
          </a:p>
        </p:txBody>
      </p:sp>
      <p:sp>
        <p:nvSpPr>
          <p:cNvPr id="19" name="TextBox 18"/>
          <p:cNvSpPr txBox="1"/>
          <p:nvPr/>
        </p:nvSpPr>
        <p:spPr>
          <a:xfrm>
            <a:off x="457200" y="8993124"/>
            <a:ext cx="11277295" cy="457200"/>
          </a:xfrm>
          <a:prstGeom prst="rect">
            <a:avLst/>
          </a:prstGeom>
          <a:noFill/>
        </p:spPr>
        <p:txBody>
          <a:bodyPr wrap="square">
            <a:spAutoFit/>
          </a:bodyPr>
          <a:lstStyle/>
          <a:p>
            <a:r>
              <a:rPr sz="1000" b="1">
                <a:solidFill>
                  <a:srgbClr val="1B2A4A"/>
                </a:solidFill>
              </a:rPr>
              <a:t>Question 5: </a:t>
            </a:r>
            <a:r>
              <a:rPr sz="1000">
                <a:solidFill>
                  <a:srgbClr val="1B2A4A"/>
                </a:solidFill>
              </a:rPr>
              <a:t>A medical test for a rare disease has 99% sensitivity (true positive rate) and 95% specificity (true negative rate). The disease affects 1 in 1,000 people. A patient tests positive. What is the probability they actually have the disease? Now: the doctor orders a second independent test, which also comes back positive. What is the updated probability? Show all calculations and explain why the result is counterintuitive to most people.</a:t>
            </a:r>
          </a:p>
        </p:txBody>
      </p:sp>
      <p:cxnSp>
        <p:nvCxnSpPr>
          <p:cNvPr id="20" name="Connector 19"/>
          <p:cNvCxnSpPr/>
          <p:nvPr/>
        </p:nvCxnSpPr>
        <p:spPr>
          <a:xfrm>
            <a:off x="457200" y="10129266"/>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57200" y="10266426"/>
            <a:ext cx="11277295" cy="228600"/>
          </a:xfrm>
          <a:prstGeom prst="rect">
            <a:avLst/>
          </a:prstGeom>
          <a:noFill/>
        </p:spPr>
        <p:txBody>
          <a:bodyPr wrap="square">
            <a:spAutoFit/>
          </a:bodyPr>
          <a:lstStyle/>
          <a:p>
            <a:pPr>
              <a:defRPr sz="900" i="1">
                <a:solidFill>
                  <a:srgbClr val="5A6B85"/>
                </a:solidFill>
              </a:defRPr>
            </a:pPr>
            <a:r>
              <a:t>Role: You analyze resource allocation problems considering trade-offs and constraints.</a:t>
            </a:r>
          </a:p>
        </p:txBody>
      </p:sp>
      <p:sp>
        <p:nvSpPr>
          <p:cNvPr id="22" name="TextBox 21"/>
          <p:cNvSpPr txBox="1"/>
          <p:nvPr/>
        </p:nvSpPr>
        <p:spPr>
          <a:xfrm>
            <a:off x="457200" y="10540746"/>
            <a:ext cx="11277295" cy="457200"/>
          </a:xfrm>
          <a:prstGeom prst="rect">
            <a:avLst/>
          </a:prstGeom>
          <a:noFill/>
        </p:spPr>
        <p:txBody>
          <a:bodyPr wrap="square">
            <a:spAutoFit/>
          </a:bodyPr>
          <a:lstStyle/>
          <a:p>
            <a:r>
              <a:rPr sz="1000" b="1">
                <a:solidFill>
                  <a:srgbClr val="1B2A4A"/>
                </a:solidFill>
              </a:rPr>
              <a:t>Question 6: </a:t>
            </a:r>
            <a:r>
              <a:rPr sz="1000">
                <a:solidFill>
                  <a:srgbClr val="1B2A4A"/>
                </a:solidFill>
              </a:rPr>
              <a:t>A startup has $500K remaining runway and 6 months before their next funding round. They need to allocate budget across: engineering (minimum $200K to ship the product), marketing (minimum $50K for launch), sales (minimum $75K for 2 enterprise pilots), and a reserve fund. The CEO wants to maximize the probability of closing Series A. The CTO argues engineering needs $350K. The CMO argues marketing needs $100K. Analyze the trade-offs, propose an allocation with explicit rationale, and state the conditions under which your allocation should change.</a:t>
            </a:r>
          </a:p>
        </p:txBody>
      </p:sp>
      <p:cxnSp>
        <p:nvCxnSpPr>
          <p:cNvPr id="23" name="Connector 22"/>
          <p:cNvCxnSpPr/>
          <p:nvPr/>
        </p:nvCxnSpPr>
        <p:spPr>
          <a:xfrm>
            <a:off x="457200" y="11937492"/>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457200" y="12074652"/>
            <a:ext cx="11277295" cy="228600"/>
          </a:xfrm>
          <a:prstGeom prst="rect">
            <a:avLst/>
          </a:prstGeom>
          <a:noFill/>
        </p:spPr>
        <p:txBody>
          <a:bodyPr wrap="square">
            <a:spAutoFit/>
          </a:bodyPr>
          <a:lstStyle/>
          <a:p>
            <a:pPr>
              <a:defRPr sz="900" i="1">
                <a:solidFill>
                  <a:srgbClr val="5A6B85"/>
                </a:solidFill>
              </a:defRPr>
            </a:pPr>
            <a:r>
              <a:t>Role: You reason about systems with feedback loops and emergent behavior.</a:t>
            </a:r>
          </a:p>
        </p:txBody>
      </p:sp>
      <p:sp>
        <p:nvSpPr>
          <p:cNvPr id="25" name="TextBox 24"/>
          <p:cNvSpPr txBox="1"/>
          <p:nvPr/>
        </p:nvSpPr>
        <p:spPr>
          <a:xfrm>
            <a:off x="457200" y="12348972"/>
            <a:ext cx="11277295" cy="457200"/>
          </a:xfrm>
          <a:prstGeom prst="rect">
            <a:avLst/>
          </a:prstGeom>
          <a:noFill/>
        </p:spPr>
        <p:txBody>
          <a:bodyPr wrap="square">
            <a:spAutoFit/>
          </a:bodyPr>
          <a:lstStyle/>
          <a:p>
            <a:r>
              <a:rPr sz="1000" b="1">
                <a:solidFill>
                  <a:srgbClr val="1B2A4A"/>
                </a:solidFill>
              </a:rPr>
              <a:t>Question 7: </a:t>
            </a:r>
            <a:r>
              <a:rPr sz="1000">
                <a:solidFill>
                  <a:srgbClr val="1B2A4A"/>
                </a:solidFill>
              </a:rPr>
              <a:t>Explain why the following scenario creates a feedback loop and predict the likely outcome: A social media platform's algorithm promotes content with high engagement. Controversial content generates more engagement than neutral content. Users who see controversial content become more polarized. Polarized users create more controversial content. Trace the loop through at least 3 iterations, identify what would break the loop, and analyze whether the platform has an economic incentive to break it.</a:t>
            </a:r>
          </a:p>
        </p:txBody>
      </p:sp>
      <p:cxnSp>
        <p:nvCxnSpPr>
          <p:cNvPr id="26" name="Connector 25"/>
          <p:cNvCxnSpPr/>
          <p:nvPr/>
        </p:nvCxnSpPr>
        <p:spPr>
          <a:xfrm>
            <a:off x="457200" y="13626846"/>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457200" y="13764006"/>
            <a:ext cx="11277295" cy="228600"/>
          </a:xfrm>
          <a:prstGeom prst="rect">
            <a:avLst/>
          </a:prstGeom>
          <a:noFill/>
        </p:spPr>
        <p:txBody>
          <a:bodyPr wrap="square">
            <a:spAutoFit/>
          </a:bodyPr>
          <a:lstStyle/>
          <a:p>
            <a:pPr>
              <a:defRPr sz="900" i="1">
                <a:solidFill>
                  <a:srgbClr val="5A6B85"/>
                </a:solidFill>
              </a:defRPr>
            </a:pPr>
            <a:r>
              <a:t>Role: You evaluate conditional statements and their logical implications precisely.</a:t>
            </a:r>
          </a:p>
        </p:txBody>
      </p:sp>
      <p:sp>
        <p:nvSpPr>
          <p:cNvPr id="28" name="TextBox 27"/>
          <p:cNvSpPr txBox="1"/>
          <p:nvPr/>
        </p:nvSpPr>
        <p:spPr>
          <a:xfrm>
            <a:off x="457200" y="14038326"/>
            <a:ext cx="11277295" cy="457200"/>
          </a:xfrm>
          <a:prstGeom prst="rect">
            <a:avLst/>
          </a:prstGeom>
          <a:noFill/>
        </p:spPr>
        <p:txBody>
          <a:bodyPr wrap="square">
            <a:spAutoFit/>
          </a:bodyPr>
          <a:lstStyle/>
          <a:p>
            <a:r>
              <a:rPr sz="1000" b="1">
                <a:solidFill>
                  <a:srgbClr val="1B2A4A"/>
                </a:solidFill>
              </a:rPr>
              <a:t>Question 8: </a:t>
            </a:r>
            <a:r>
              <a:rPr sz="1000">
                <a:solidFill>
                  <a:srgbClr val="1B2A4A"/>
                </a:solidFill>
              </a:rPr>
              <a:t>A company policy states: 'Employees who complete the leadership training AND have at least 3 years of experience are eligible for promotion. Employees who receive a promotion must relocate to headquarters OR accept a 10% pay reduction.' Given this policy, determine which of the following are necessarily true, possibly true, or necessarily false: (a) An employee with 2 years experience and completed training can be promoted. (b) A promoted employee who refuses relocation keeps their current salary. (c) An employee with 5 years experience who hasn't completed training is ineligible. (d) All employees at headquarters have completed leadership training.</a:t>
            </a:r>
          </a:p>
        </p:txBody>
      </p:sp>
      <p:cxnSp>
        <p:nvCxnSpPr>
          <p:cNvPr id="29" name="Connector 28"/>
          <p:cNvCxnSpPr/>
          <p:nvPr/>
        </p:nvCxnSpPr>
        <p:spPr>
          <a:xfrm>
            <a:off x="457200" y="15677388"/>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457200" y="15814548"/>
            <a:ext cx="11277295" cy="228600"/>
          </a:xfrm>
          <a:prstGeom prst="rect">
            <a:avLst/>
          </a:prstGeom>
          <a:noFill/>
        </p:spPr>
        <p:txBody>
          <a:bodyPr wrap="square">
            <a:spAutoFit/>
          </a:bodyPr>
          <a:lstStyle/>
          <a:p>
            <a:pPr>
              <a:defRPr sz="900" i="1">
                <a:solidFill>
                  <a:srgbClr val="5A6B85"/>
                </a:solidFill>
              </a:defRPr>
            </a:pPr>
            <a:r>
              <a:t>Role: You analyze optimization problems with competing objectives.</a:t>
            </a:r>
          </a:p>
        </p:txBody>
      </p:sp>
      <p:sp>
        <p:nvSpPr>
          <p:cNvPr id="31" name="TextBox 30"/>
          <p:cNvSpPr txBox="1"/>
          <p:nvPr/>
        </p:nvSpPr>
        <p:spPr>
          <a:xfrm>
            <a:off x="457200" y="16088868"/>
            <a:ext cx="11277295" cy="457200"/>
          </a:xfrm>
          <a:prstGeom prst="rect">
            <a:avLst/>
          </a:prstGeom>
          <a:noFill/>
        </p:spPr>
        <p:txBody>
          <a:bodyPr wrap="square">
            <a:spAutoFit/>
          </a:bodyPr>
          <a:lstStyle/>
          <a:p>
            <a:r>
              <a:rPr sz="1000" b="1">
                <a:solidFill>
                  <a:srgbClr val="1B2A4A"/>
                </a:solidFill>
              </a:rPr>
              <a:t>Question 9: </a:t>
            </a:r>
            <a:r>
              <a:rPr sz="1000">
                <a:solidFill>
                  <a:srgbClr val="1B2A4A"/>
                </a:solidFill>
              </a:rPr>
              <a:t>A hospital emergency department must design a triage protocol for a flu pandemic. They have 50 beds, 10 ventilators, and 15 nurses per shift. Incoming patients fall into three categories: critical (need ventilator + 2 nurses, 30% mortality without treatment, 5% with), severe (need bed + 1 nurse, 10% mortality without treatment, 2% with), and moderate (need bed only, 1% mortality regardless of treatment). Expected daily arrivals: 20 critical, 40 severe, 60 moderate. Design a triage protocol that minimizes total expected deaths. State your assumptions and analyze the ethical trade-offs.</a:t>
            </a:r>
          </a:p>
        </p:txBody>
      </p:sp>
      <p:cxnSp>
        <p:nvCxnSpPr>
          <p:cNvPr id="32" name="Connector 31"/>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4" name="TextBox 33"/>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5" name="TextBox 3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9144000" cy="548640"/>
          </a:xfrm>
          <a:prstGeom prst="rect">
            <a:avLst/>
          </a:prstGeom>
          <a:noFill/>
        </p:spPr>
        <p:txBody>
          <a:bodyPr wrap="none">
            <a:spAutoFit/>
          </a:bodyPr>
          <a:lstStyle/>
          <a:p>
            <a:pPr>
              <a:defRPr sz="2800" b="1">
                <a:solidFill>
                  <a:srgbClr val="0B5394"/>
                </a:solidFill>
              </a:defRPr>
            </a:pPr>
            <a:r>
              <a:t>Gemini 3.1 Pro Preview [Thinking (high)]</a:t>
            </a:r>
          </a:p>
        </p:txBody>
      </p:sp>
      <p:sp>
        <p:nvSpPr>
          <p:cNvPr id="3" name="TextBox 2"/>
          <p:cNvSpPr txBox="1"/>
          <p:nvPr/>
        </p:nvSpPr>
        <p:spPr>
          <a:xfrm>
            <a:off x="10058400" y="365760"/>
            <a:ext cx="1645920" cy="457200"/>
          </a:xfrm>
          <a:prstGeom prst="rect">
            <a:avLst/>
          </a:prstGeom>
          <a:solidFill>
            <a:srgbClr val="0EA5E9"/>
          </a:solidFill>
        </p:spPr>
        <p:txBody>
          <a:bodyPr wrap="none">
            <a:spAutoFit/>
          </a:bodyPr>
          <a:lstStyle/>
          <a:p>
            <a:pPr algn="ctr">
              <a:defRPr sz="2000" b="1">
                <a:solidFill>
                  <a:srgbClr val="FFFFFF"/>
                </a:solidFill>
              </a:defRPr>
            </a:pPr>
            <a:r>
              <a:t>#5</a:t>
            </a:r>
          </a:p>
        </p:txBody>
      </p:sp>
      <p:sp>
        <p:nvSpPr>
          <p:cNvPr id="4" name="TextBox 3"/>
          <p:cNvSpPr txBox="1"/>
          <p:nvPr/>
        </p:nvSpPr>
        <p:spPr>
          <a:xfrm>
            <a:off x="457200" y="914400"/>
            <a:ext cx="9144000" cy="274320"/>
          </a:xfrm>
          <a:prstGeom prst="rect">
            <a:avLst/>
          </a:prstGeom>
          <a:noFill/>
        </p:spPr>
        <p:txBody>
          <a:bodyPr wrap="none">
            <a:spAutoFit/>
          </a:bodyPr>
          <a:lstStyle/>
          <a:p>
            <a:pPr>
              <a:defRPr sz="1100">
                <a:solidFill>
                  <a:srgbClr val="5A6B85"/>
                </a:solidFill>
              </a:defRPr>
            </a:pPr>
            <a:r>
              <a:t>google</a:t>
            </a:r>
          </a:p>
        </p:txBody>
      </p:sp>
      <p:sp>
        <p:nvSpPr>
          <p:cNvPr id="5" name="TextBox 4"/>
          <p:cNvSpPr txBox="1"/>
          <p:nvPr/>
        </p:nvSpPr>
        <p:spPr>
          <a:xfrm>
            <a:off x="457200" y="1371600"/>
            <a:ext cx="2743200" cy="640080"/>
          </a:xfrm>
          <a:prstGeom prst="rect">
            <a:avLst/>
          </a:prstGeom>
          <a:noFill/>
        </p:spPr>
        <p:txBody>
          <a:bodyPr wrap="none">
            <a:spAutoFit/>
          </a:bodyPr>
          <a:lstStyle/>
          <a:p>
            <a:pPr>
              <a:defRPr sz="900">
                <a:solidFill>
                  <a:srgbClr val="5A6B85"/>
                </a:solidFill>
              </a:defRPr>
            </a:pPr>
            <a:r>
              <a:t>Weighted Score</a:t>
            </a:r>
          </a:p>
          <a:p>
            <a:pPr>
              <a:defRPr sz="1100" b="1">
                <a:solidFill>
                  <a:srgbClr val="1B2A4A"/>
                </a:solidFill>
              </a:defRPr>
            </a:pPr>
            <a:r>
              <a:t>8.34</a:t>
            </a:r>
          </a:p>
        </p:txBody>
      </p:sp>
      <p:sp>
        <p:nvSpPr>
          <p:cNvPr id="6" name="TextBox 5"/>
          <p:cNvSpPr txBox="1"/>
          <p:nvPr/>
        </p:nvSpPr>
        <p:spPr>
          <a:xfrm>
            <a:off x="3291840" y="1371600"/>
            <a:ext cx="2743200" cy="640080"/>
          </a:xfrm>
          <a:prstGeom prst="rect">
            <a:avLst/>
          </a:prstGeom>
          <a:noFill/>
        </p:spPr>
        <p:txBody>
          <a:bodyPr wrap="none">
            <a:spAutoFit/>
          </a:bodyPr>
          <a:lstStyle/>
          <a:p>
            <a:pPr>
              <a:defRPr sz="900">
                <a:solidFill>
                  <a:srgbClr val="5A6B85"/>
                </a:solidFill>
              </a:defRPr>
            </a:pPr>
            <a:r>
              <a:t>Win Count</a:t>
            </a:r>
          </a:p>
          <a:p>
            <a:pPr>
              <a:defRPr sz="1100" b="1">
                <a:solidFill>
                  <a:srgbClr val="1B2A4A"/>
                </a:solidFill>
              </a:defRPr>
            </a:pPr>
            <a:r>
              <a:t>3</a:t>
            </a:r>
          </a:p>
        </p:txBody>
      </p:sp>
      <p:sp>
        <p:nvSpPr>
          <p:cNvPr id="7" name="TextBox 6"/>
          <p:cNvSpPr txBox="1"/>
          <p:nvPr/>
        </p:nvSpPr>
        <p:spPr>
          <a:xfrm>
            <a:off x="6126480" y="1371600"/>
            <a:ext cx="2743200" cy="640080"/>
          </a:xfrm>
          <a:prstGeom prst="rect">
            <a:avLst/>
          </a:prstGeom>
          <a:noFill/>
        </p:spPr>
        <p:txBody>
          <a:bodyPr wrap="none">
            <a:spAutoFit/>
          </a:bodyPr>
          <a:lstStyle/>
          <a:p>
            <a:pPr>
              <a:defRPr sz="900">
                <a:solidFill>
                  <a:srgbClr val="5A6B85"/>
                </a:solidFill>
              </a:defRPr>
            </a:pPr>
            <a:r>
              <a:t>Total Tokens</a:t>
            </a:r>
          </a:p>
          <a:p>
            <a:pPr>
              <a:defRPr sz="1100" b="1">
                <a:solidFill>
                  <a:srgbClr val="1B2A4A"/>
                </a:solidFill>
              </a:defRPr>
            </a:pPr>
            <a:r>
              <a:t>110,142</a:t>
            </a:r>
          </a:p>
        </p:txBody>
      </p:sp>
      <p:sp>
        <p:nvSpPr>
          <p:cNvPr id="8" name="TextBox 7"/>
          <p:cNvSpPr txBox="1"/>
          <p:nvPr/>
        </p:nvSpPr>
        <p:spPr>
          <a:xfrm>
            <a:off x="8961120" y="1371600"/>
            <a:ext cx="2743200" cy="640080"/>
          </a:xfrm>
          <a:prstGeom prst="rect">
            <a:avLst/>
          </a:prstGeom>
          <a:noFill/>
        </p:spPr>
        <p:txBody>
          <a:bodyPr wrap="none">
            <a:spAutoFit/>
          </a:bodyPr>
          <a:lstStyle/>
          <a:p>
            <a:pPr>
              <a:defRPr sz="900">
                <a:solidFill>
                  <a:srgbClr val="5A6B85"/>
                </a:solidFill>
              </a:defRPr>
            </a:pPr>
            <a:r>
              <a:t>Est. Cost</a:t>
            </a:r>
          </a:p>
          <a:p>
            <a:pPr>
              <a:defRPr sz="1100" b="1">
                <a:solidFill>
                  <a:srgbClr val="1B2A4A"/>
                </a:solidFill>
              </a:defRPr>
            </a:pPr>
            <a:r>
              <a:t>$0.91</a:t>
            </a:r>
          </a:p>
        </p:txBody>
      </p:sp>
      <p:sp>
        <p:nvSpPr>
          <p:cNvPr id="9" name="TextBox 8"/>
          <p:cNvSpPr txBox="1"/>
          <p:nvPr/>
        </p:nvSpPr>
        <p:spPr>
          <a:xfrm>
            <a:off x="457200" y="2103120"/>
            <a:ext cx="2743200" cy="640080"/>
          </a:xfrm>
          <a:prstGeom prst="rect">
            <a:avLst/>
          </a:prstGeom>
          <a:noFill/>
        </p:spPr>
        <p:txBody>
          <a:bodyPr wrap="none">
            <a:spAutoFit/>
          </a:bodyPr>
          <a:lstStyle/>
          <a:p>
            <a:pPr>
              <a:defRPr sz="900">
                <a:solidFill>
                  <a:srgbClr val="5A6B85"/>
                </a:solidFill>
              </a:defRPr>
            </a:pPr>
            <a:r>
              <a:t>Tokens/sec</a:t>
            </a:r>
          </a:p>
          <a:p>
            <a:pPr>
              <a:defRPr sz="1100" b="1">
                <a:solidFill>
                  <a:srgbClr val="1B2A4A"/>
                </a:solidFill>
              </a:defRPr>
            </a:pPr>
            <a:r>
              <a:t>36.9</a:t>
            </a:r>
          </a:p>
        </p:txBody>
      </p:sp>
      <p:sp>
        <p:nvSpPr>
          <p:cNvPr id="10" name="TextBox 9"/>
          <p:cNvSpPr txBox="1"/>
          <p:nvPr/>
        </p:nvSpPr>
        <p:spPr>
          <a:xfrm>
            <a:off x="3291840" y="2103120"/>
            <a:ext cx="2743200" cy="640080"/>
          </a:xfrm>
          <a:prstGeom prst="rect">
            <a:avLst/>
          </a:prstGeom>
          <a:noFill/>
        </p:spPr>
        <p:txBody>
          <a:bodyPr wrap="none">
            <a:spAutoFit/>
          </a:bodyPr>
          <a:lstStyle/>
          <a:p>
            <a:pPr>
              <a:defRPr sz="900">
                <a:solidFill>
                  <a:srgbClr val="5A6B85"/>
                </a:solidFill>
              </a:defRPr>
            </a:pPr>
            <a:r>
              <a:t>Avg Latency</a:t>
            </a:r>
          </a:p>
          <a:p>
            <a:pPr>
              <a:defRPr sz="1100" b="1">
                <a:solidFill>
                  <a:srgbClr val="1B2A4A"/>
                </a:solidFill>
              </a:defRPr>
            </a:pPr>
            <a:r>
              <a:t>119436ms</a:t>
            </a:r>
          </a:p>
        </p:txBody>
      </p:sp>
      <p:sp>
        <p:nvSpPr>
          <p:cNvPr id="11" name="TextBox 10"/>
          <p:cNvSpPr txBox="1"/>
          <p:nvPr/>
        </p:nvSpPr>
        <p:spPr>
          <a:xfrm>
            <a:off x="6126480" y="2103120"/>
            <a:ext cx="2743200" cy="640080"/>
          </a:xfrm>
          <a:prstGeom prst="rect">
            <a:avLst/>
          </a:prstGeom>
          <a:noFill/>
        </p:spPr>
        <p:txBody>
          <a:bodyPr wrap="none">
            <a:spAutoFit/>
          </a:bodyPr>
          <a:lstStyle/>
          <a:p>
            <a:pPr>
              <a:defRPr sz="900">
                <a:solidFill>
                  <a:srgbClr val="5A6B85"/>
                </a:solidFill>
              </a:defRPr>
            </a:pPr>
            <a:r>
              <a:t>P50</a:t>
            </a:r>
          </a:p>
          <a:p>
            <a:pPr>
              <a:defRPr sz="1100" b="1">
                <a:solidFill>
                  <a:srgbClr val="1B2A4A"/>
                </a:solidFill>
              </a:defRPr>
            </a:pPr>
            <a:r>
              <a:t>76638ms</a:t>
            </a:r>
          </a:p>
        </p:txBody>
      </p:sp>
      <p:sp>
        <p:nvSpPr>
          <p:cNvPr id="12" name="TextBox 11"/>
          <p:cNvSpPr txBox="1"/>
          <p:nvPr/>
        </p:nvSpPr>
        <p:spPr>
          <a:xfrm>
            <a:off x="8961120" y="2103120"/>
            <a:ext cx="2743200" cy="640080"/>
          </a:xfrm>
          <a:prstGeom prst="rect">
            <a:avLst/>
          </a:prstGeom>
          <a:noFill/>
        </p:spPr>
        <p:txBody>
          <a:bodyPr wrap="none">
            <a:spAutoFit/>
          </a:bodyPr>
          <a:lstStyle/>
          <a:p>
            <a:pPr>
              <a:defRPr sz="900">
                <a:solidFill>
                  <a:srgbClr val="5A6B85"/>
                </a:solidFill>
              </a:defRPr>
            </a:pPr>
            <a:r>
              <a:t>P95</a:t>
            </a:r>
          </a:p>
          <a:p>
            <a:pPr>
              <a:defRPr sz="1100" b="1">
                <a:solidFill>
                  <a:srgbClr val="1B2A4A"/>
                </a:solidFill>
              </a:defRPr>
            </a:pPr>
            <a:r>
              <a:t>358150ms</a:t>
            </a:r>
          </a:p>
        </p:txBody>
      </p:sp>
      <p:sp>
        <p:nvSpPr>
          <p:cNvPr id="13" name="TextBox 12"/>
          <p:cNvSpPr txBox="1"/>
          <p:nvPr/>
        </p:nvSpPr>
        <p:spPr>
          <a:xfrm>
            <a:off x="457200" y="3017520"/>
            <a:ext cx="11277295" cy="365760"/>
          </a:xfrm>
          <a:prstGeom prst="rect">
            <a:avLst/>
          </a:prstGeom>
          <a:noFill/>
        </p:spPr>
        <p:txBody>
          <a:bodyPr wrap="none">
            <a:spAutoFit/>
          </a:bodyPr>
          <a:lstStyle/>
          <a:p>
            <a:pPr>
              <a:defRPr sz="900">
                <a:solidFill>
                  <a:srgbClr val="0EA5E9"/>
                </a:solidFill>
              </a:defRPr>
            </a:pPr>
            <a:r>
              <a:t>• Slowest</a:t>
            </a:r>
          </a:p>
        </p:txBody>
      </p:sp>
      <p:sp>
        <p:nvSpPr>
          <p:cNvPr id="14" name="TextBox 13"/>
          <p:cNvSpPr txBox="1"/>
          <p:nvPr/>
        </p:nvSpPr>
        <p:spPr>
          <a:xfrm>
            <a:off x="457200" y="3657600"/>
            <a:ext cx="11277295" cy="274320"/>
          </a:xfrm>
          <a:prstGeom prst="rect">
            <a:avLst/>
          </a:prstGeom>
          <a:noFill/>
        </p:spPr>
        <p:txBody>
          <a:bodyPr wrap="none">
            <a:spAutoFit/>
          </a:bodyPr>
          <a:lstStyle/>
          <a:p>
            <a:pPr>
              <a:defRPr sz="1400" b="1">
                <a:solidFill>
                  <a:srgbClr val="1B2A4A"/>
                </a:solidFill>
              </a:defRPr>
            </a:pPr>
            <a:r>
              <a:t>Per-Criterion Scores</a:t>
            </a:r>
          </a:p>
        </p:txBody>
      </p:sp>
      <p:sp>
        <p:nvSpPr>
          <p:cNvPr id="15" name="TextBox 14"/>
          <p:cNvSpPr txBox="1"/>
          <p:nvPr/>
        </p:nvSpPr>
        <p:spPr>
          <a:xfrm>
            <a:off x="457200" y="4023360"/>
            <a:ext cx="2286000" cy="228600"/>
          </a:xfrm>
          <a:prstGeom prst="rect">
            <a:avLst/>
          </a:prstGeom>
          <a:noFill/>
        </p:spPr>
        <p:txBody>
          <a:bodyPr wrap="none">
            <a:spAutoFit/>
          </a:bodyPr>
          <a:lstStyle/>
          <a:p>
            <a:pPr>
              <a:defRPr sz="900">
                <a:solidFill>
                  <a:srgbClr val="1B2A4A"/>
                </a:solidFill>
              </a:defRPr>
            </a:pPr>
            <a:r>
              <a:t>Reasoning Validity</a:t>
            </a:r>
          </a:p>
        </p:txBody>
      </p:sp>
      <p:sp>
        <p:nvSpPr>
          <p:cNvPr id="16" name="Rectangle 15"/>
          <p:cNvSpPr/>
          <p:nvPr/>
        </p:nvSpPr>
        <p:spPr>
          <a:xfrm>
            <a:off x="2926080" y="4069080"/>
            <a:ext cx="5705856" cy="182880"/>
          </a:xfrm>
          <a:prstGeom prst="rect">
            <a:avLst/>
          </a:prstGeom>
          <a:solidFill>
            <a:srgbClr val="91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058400" y="4023360"/>
            <a:ext cx="1371600" cy="228600"/>
          </a:xfrm>
          <a:prstGeom prst="rect">
            <a:avLst/>
          </a:prstGeom>
          <a:noFill/>
        </p:spPr>
        <p:txBody>
          <a:bodyPr wrap="none">
            <a:spAutoFit/>
          </a:bodyPr>
          <a:lstStyle/>
          <a:p>
            <a:pPr algn="r">
              <a:defRPr sz="900" b="1">
                <a:solidFill>
                  <a:srgbClr val="1B2A4A"/>
                </a:solidFill>
              </a:defRPr>
            </a:pPr>
            <a:r>
              <a:t>8.32</a:t>
            </a:r>
          </a:p>
        </p:txBody>
      </p:sp>
      <p:sp>
        <p:nvSpPr>
          <p:cNvPr id="18" name="TextBox 17"/>
          <p:cNvSpPr txBox="1"/>
          <p:nvPr/>
        </p:nvSpPr>
        <p:spPr>
          <a:xfrm>
            <a:off x="457200" y="4343400"/>
            <a:ext cx="2286000" cy="228600"/>
          </a:xfrm>
          <a:prstGeom prst="rect">
            <a:avLst/>
          </a:prstGeom>
          <a:noFill/>
        </p:spPr>
        <p:txBody>
          <a:bodyPr wrap="none">
            <a:spAutoFit/>
          </a:bodyPr>
          <a:lstStyle/>
          <a:p>
            <a:pPr>
              <a:defRPr sz="900">
                <a:solidFill>
                  <a:srgbClr val="1B2A4A"/>
                </a:solidFill>
              </a:defRPr>
            </a:pPr>
            <a:r>
              <a:t>Solution Correctness</a:t>
            </a:r>
          </a:p>
        </p:txBody>
      </p:sp>
      <p:sp>
        <p:nvSpPr>
          <p:cNvPr id="19" name="Rectangle 18"/>
          <p:cNvSpPr/>
          <p:nvPr/>
        </p:nvSpPr>
        <p:spPr>
          <a:xfrm>
            <a:off x="2926080" y="4389120"/>
            <a:ext cx="5918454" cy="182880"/>
          </a:xfrm>
          <a:prstGeom prst="rect">
            <a:avLst/>
          </a:prstGeom>
          <a:solidFill>
            <a:srgbClr val="89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058400" y="4343400"/>
            <a:ext cx="1371600" cy="228600"/>
          </a:xfrm>
          <a:prstGeom prst="rect">
            <a:avLst/>
          </a:prstGeom>
          <a:noFill/>
        </p:spPr>
        <p:txBody>
          <a:bodyPr wrap="none">
            <a:spAutoFit/>
          </a:bodyPr>
          <a:lstStyle/>
          <a:p>
            <a:pPr algn="r">
              <a:defRPr sz="900" b="1">
                <a:solidFill>
                  <a:srgbClr val="1B2A4A"/>
                </a:solidFill>
              </a:defRPr>
            </a:pPr>
            <a:r>
              <a:t>8.63</a:t>
            </a:r>
          </a:p>
        </p:txBody>
      </p:sp>
      <p:sp>
        <p:nvSpPr>
          <p:cNvPr id="21" name="TextBox 20"/>
          <p:cNvSpPr txBox="1"/>
          <p:nvPr/>
        </p:nvSpPr>
        <p:spPr>
          <a:xfrm>
            <a:off x="457200" y="4663440"/>
            <a:ext cx="2286000" cy="228600"/>
          </a:xfrm>
          <a:prstGeom prst="rect">
            <a:avLst/>
          </a:prstGeom>
          <a:noFill/>
        </p:spPr>
        <p:txBody>
          <a:bodyPr wrap="none">
            <a:spAutoFit/>
          </a:bodyPr>
          <a:lstStyle/>
          <a:p>
            <a:pPr>
              <a:defRPr sz="900">
                <a:solidFill>
                  <a:srgbClr val="1B2A4A"/>
                </a:solidFill>
              </a:defRPr>
            </a:pPr>
            <a:r>
              <a:t>Reasoning Transparency</a:t>
            </a:r>
          </a:p>
        </p:txBody>
      </p:sp>
      <p:sp>
        <p:nvSpPr>
          <p:cNvPr id="22" name="Rectangle 21"/>
          <p:cNvSpPr/>
          <p:nvPr/>
        </p:nvSpPr>
        <p:spPr>
          <a:xfrm>
            <a:off x="2926080" y="4709159"/>
            <a:ext cx="5650992" cy="182880"/>
          </a:xfrm>
          <a:prstGeom prst="rect">
            <a:avLst/>
          </a:prstGeom>
          <a:solidFill>
            <a:srgbClr val="93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058400" y="4663440"/>
            <a:ext cx="1371600" cy="228600"/>
          </a:xfrm>
          <a:prstGeom prst="rect">
            <a:avLst/>
          </a:prstGeom>
          <a:noFill/>
        </p:spPr>
        <p:txBody>
          <a:bodyPr wrap="none">
            <a:spAutoFit/>
          </a:bodyPr>
          <a:lstStyle/>
          <a:p>
            <a:pPr algn="r">
              <a:defRPr sz="900" b="1">
                <a:solidFill>
                  <a:srgbClr val="1B2A4A"/>
                </a:solidFill>
              </a:defRPr>
            </a:pPr>
            <a:r>
              <a:t>8.24</a:t>
            </a:r>
          </a:p>
        </p:txBody>
      </p:sp>
      <p:sp>
        <p:nvSpPr>
          <p:cNvPr id="24" name="TextBox 23"/>
          <p:cNvSpPr txBox="1"/>
          <p:nvPr/>
        </p:nvSpPr>
        <p:spPr>
          <a:xfrm>
            <a:off x="457200" y="4983479"/>
            <a:ext cx="2286000" cy="228600"/>
          </a:xfrm>
          <a:prstGeom prst="rect">
            <a:avLst/>
          </a:prstGeom>
          <a:noFill/>
        </p:spPr>
        <p:txBody>
          <a:bodyPr wrap="none">
            <a:spAutoFit/>
          </a:bodyPr>
          <a:lstStyle/>
          <a:p>
            <a:pPr>
              <a:defRPr sz="900">
                <a:solidFill>
                  <a:srgbClr val="1B2A4A"/>
                </a:solidFill>
              </a:defRPr>
            </a:pPr>
            <a:r>
              <a:t>Assumption Handling</a:t>
            </a:r>
          </a:p>
        </p:txBody>
      </p:sp>
      <p:sp>
        <p:nvSpPr>
          <p:cNvPr id="25" name="Rectangle 24"/>
          <p:cNvSpPr/>
          <p:nvPr/>
        </p:nvSpPr>
        <p:spPr>
          <a:xfrm>
            <a:off x="2926080" y="5029199"/>
            <a:ext cx="5506974" cy="182880"/>
          </a:xfrm>
          <a:prstGeom prst="rect">
            <a:avLst/>
          </a:prstGeom>
          <a:solidFill>
            <a:srgbClr val="99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058400" y="4983479"/>
            <a:ext cx="1371600" cy="228600"/>
          </a:xfrm>
          <a:prstGeom prst="rect">
            <a:avLst/>
          </a:prstGeom>
          <a:noFill/>
        </p:spPr>
        <p:txBody>
          <a:bodyPr wrap="none">
            <a:spAutoFit/>
          </a:bodyPr>
          <a:lstStyle/>
          <a:p>
            <a:pPr algn="r">
              <a:defRPr sz="900" b="1">
                <a:solidFill>
                  <a:srgbClr val="1B2A4A"/>
                </a:solidFill>
              </a:defRPr>
            </a:pPr>
            <a:r>
              <a:t>8.03</a:t>
            </a:r>
          </a:p>
        </p:txBody>
      </p:sp>
      <p:sp>
        <p:nvSpPr>
          <p:cNvPr id="27" name="TextBox 26"/>
          <p:cNvSpPr txBox="1"/>
          <p:nvPr/>
        </p:nvSpPr>
        <p:spPr>
          <a:xfrm>
            <a:off x="457200" y="5303519"/>
            <a:ext cx="2286000" cy="228600"/>
          </a:xfrm>
          <a:prstGeom prst="rect">
            <a:avLst/>
          </a:prstGeom>
          <a:noFill/>
        </p:spPr>
        <p:txBody>
          <a:bodyPr wrap="none">
            <a:spAutoFit/>
          </a:bodyPr>
          <a:lstStyle/>
          <a:p>
            <a:pPr>
              <a:defRPr sz="900">
                <a:solidFill>
                  <a:srgbClr val="1B2A4A"/>
                </a:solidFill>
              </a:defRPr>
            </a:pPr>
            <a:r>
              <a:t>Systematic Progression</a:t>
            </a:r>
          </a:p>
        </p:txBody>
      </p:sp>
      <p:sp>
        <p:nvSpPr>
          <p:cNvPr id="28" name="Rectangle 27"/>
          <p:cNvSpPr/>
          <p:nvPr/>
        </p:nvSpPr>
        <p:spPr>
          <a:xfrm>
            <a:off x="2926080" y="5349239"/>
            <a:ext cx="5740146" cy="182880"/>
          </a:xfrm>
          <a:prstGeom prst="rect">
            <a:avLst/>
          </a:prstGeom>
          <a:solidFill>
            <a:srgbClr val="90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0058400" y="5303519"/>
            <a:ext cx="1371600" cy="228600"/>
          </a:xfrm>
          <a:prstGeom prst="rect">
            <a:avLst/>
          </a:prstGeom>
          <a:noFill/>
        </p:spPr>
        <p:txBody>
          <a:bodyPr wrap="none">
            <a:spAutoFit/>
          </a:bodyPr>
          <a:lstStyle/>
          <a:p>
            <a:pPr algn="r">
              <a:defRPr sz="900" b="1">
                <a:solidFill>
                  <a:srgbClr val="1B2A4A"/>
                </a:solidFill>
              </a:defRPr>
            </a:pPr>
            <a:r>
              <a:t>8.37</a:t>
            </a:r>
          </a:p>
        </p:txBody>
      </p:sp>
      <p:cxnSp>
        <p:nvCxnSpPr>
          <p:cNvPr id="30" name="Connector 2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2" name="TextBox 31"/>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3" name="TextBox 32"/>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Gemini 3.1 Pro Preview [Thinking (high)] — Per-Question Performance</a:t>
            </a:r>
          </a:p>
        </p:txBody>
      </p:sp>
      <p:graphicFrame>
        <p:nvGraphicFramePr>
          <p:cNvPr id="3" name="Table 2"/>
          <p:cNvGraphicFramePr>
            <a:graphicFrameLocks noGrp="1"/>
          </p:cNvGraphicFramePr>
          <p:nvPr/>
        </p:nvGraphicFramePr>
        <p:xfrm>
          <a:off x="457200" y="1371600"/>
          <a:ext cx="11277295" cy="4480560"/>
        </p:xfrm>
        <a:graphic>
          <a:graphicData uri="http://schemas.openxmlformats.org/drawingml/2006/table">
            <a:tbl>
              <a:tblPr firstRow="1" bandRow="1">
                <a:tableStyleId>{5C22544A-7EE6-4342-B048-85BDC9FD1C3A}</a:tableStyleId>
              </a:tblPr>
              <a:tblGrid>
                <a:gridCol w="1879549"/>
                <a:gridCol w="1879549"/>
                <a:gridCol w="1879549"/>
                <a:gridCol w="1879549"/>
                <a:gridCol w="1879549"/>
                <a:gridCol w="1879550"/>
              </a:tblGrid>
              <a:tr h="320040">
                <a:tc>
                  <a:txBody>
                    <a:bodyPr wrap="square" lIns="50800" rIns="50800" tIns="25400" bIns="25400"/>
                    <a:lstStyle/>
                    <a:p>
                      <a:pPr algn="ctr">
                        <a:defRPr sz="1000" b="1">
                          <a:solidFill>
                            <a:srgbClr val="0B5394"/>
                          </a:solidFill>
                        </a:defRPr>
                      </a:pPr>
                      <a:r>
                        <a:t>Q#</a:t>
                      </a:r>
                    </a:p>
                  </a:txBody>
                  <a:tcPr>
                    <a:solidFill>
                      <a:srgbClr val="EBF0F8"/>
                    </a:solidFill>
                  </a:tcPr>
                </a:tc>
                <a:tc>
                  <a:txBody>
                    <a:bodyPr wrap="square" lIns="50800" rIns="50800" tIns="25400" bIns="25400"/>
                    <a:lstStyle/>
                    <a:p>
                      <a:pPr algn="ctr">
                        <a:defRPr sz="1000" b="1">
                          <a:solidFill>
                            <a:srgbClr val="0B5394"/>
                          </a:solidFill>
                        </a:defRPr>
                      </a:pPr>
                      <a:r>
                        <a:t>Question</a:t>
                      </a:r>
                    </a:p>
                  </a:txBody>
                  <a:tcPr>
                    <a:solidFill>
                      <a:srgbClr val="EBF0F8"/>
                    </a:solidFill>
                  </a:tcPr>
                </a:tc>
                <a:tc>
                  <a:txBody>
                    <a:bodyPr wrap="square" lIns="50800" rIns="50800" tIns="25400" bIns="25400"/>
                    <a:lstStyle/>
                    <a:p>
                      <a:pPr algn="ctr">
                        <a:defRPr sz="1000" b="1">
                          <a:solidFill>
                            <a:srgbClr val="0B5394"/>
                          </a:solidFill>
                        </a:defRPr>
                      </a:pPr>
                      <a:r>
                        <a:t>Score</a:t>
                      </a:r>
                    </a:p>
                  </a:txBody>
                  <a:tcPr>
                    <a:solidFill>
                      <a:srgbClr val="EBF0F8"/>
                    </a:solidFill>
                  </a:tcPr>
                </a:tc>
                <a:tc>
                  <a:txBody>
                    <a:bodyPr wrap="square" lIns="50800" rIns="50800" tIns="25400" bIns="25400"/>
                    <a:lstStyle/>
                    <a:p>
                      <a:pPr algn="ctr">
                        <a:defRPr sz="1000" b="1">
                          <a:solidFill>
                            <a:srgbClr val="0B5394"/>
                          </a:solidFill>
                        </a:defRPr>
                      </a:pPr>
                      <a:r>
                        <a:t>Tokens</a:t>
                      </a:r>
                    </a:p>
                  </a:txBody>
                  <a:tcPr>
                    <a:solidFill>
                      <a:srgbClr val="EBF0F8"/>
                    </a:solidFill>
                  </a:tcPr>
                </a:tc>
                <a:tc>
                  <a:txBody>
                    <a:bodyPr wrap="square" lIns="50800" rIns="50800" tIns="25400" bIns="25400"/>
                    <a:lstStyle/>
                    <a:p>
                      <a:pPr algn="ctr">
                        <a:defRPr sz="1000" b="1">
                          <a:solidFill>
                            <a:srgbClr val="0B5394"/>
                          </a:solidFill>
                        </a:defRPr>
                      </a:pPr>
                      <a:r>
                        <a:t>Latency (ms)</a:t>
                      </a:r>
                    </a:p>
                  </a:txBody>
                  <a:tcPr>
                    <a:solidFill>
                      <a:srgbClr val="EBF0F8"/>
                    </a:solidFill>
                  </a:tcPr>
                </a:tc>
                <a:tc>
                  <a:txBody>
                    <a:bodyPr wrap="square" lIns="50800" rIns="50800" tIns="25400" bIns="25400"/>
                    <a:lstStyle/>
                    <a:p>
                      <a:pPr algn="ctr">
                        <a:defRPr sz="1000" b="1">
                          <a:solidFill>
                            <a:srgbClr val="0B5394"/>
                          </a:solidFill>
                        </a:defRPr>
                      </a:pPr>
                      <a:r>
                        <a:t>Cost</a:t>
                      </a:r>
                    </a:p>
                  </a:txBody>
                  <a:tcPr>
                    <a:solidFill>
                      <a:srgbClr val="EBF0F8"/>
                    </a:solidFill>
                  </a:tcPr>
                </a:tc>
              </a:tr>
              <a:tr h="320040">
                <a:tc>
                  <a:txBody>
                    <a:bodyPr wrap="square" lIns="50800" rIns="50800" tIns="25400" bIns="25400"/>
                    <a:lstStyle/>
                    <a:p>
                      <a:pPr algn="ctr">
                        <a:defRPr sz="900" b="0">
                          <a:solidFill>
                            <a:srgbClr val="1B2A4A"/>
                          </a:solidFill>
                        </a:defRPr>
                      </a:pPr>
                      <a:r>
                        <a:t>0</a:t>
                      </a:r>
                    </a:p>
                  </a:txBody>
                  <a:tcPr>
                    <a:solidFill>
                      <a:srgbClr val="FFFFFF"/>
                    </a:solidFill>
                  </a:tcPr>
                </a:tc>
                <a:tc>
                  <a:txBody>
                    <a:bodyPr wrap="square" lIns="50800" rIns="50800" tIns="25400" bIns="25400"/>
                    <a:lstStyle/>
                    <a:p>
                      <a:pPr algn="l">
                        <a:defRPr sz="900" b="0">
                          <a:solidFill>
                            <a:srgbClr val="1B2A4A"/>
                          </a:solidFill>
                        </a:defRPr>
                      </a:pPr>
                      <a:r>
                        <a:t>A company has 120 employees. 40% work remotely, 30...</a:t>
                      </a:r>
                    </a:p>
                  </a:txBody>
                  <a:tcPr>
                    <a:solidFill>
                      <a:srgbClr val="FFFFFF"/>
                    </a:solidFill>
                  </a:tcPr>
                </a:tc>
                <a:tc>
                  <a:txBody>
                    <a:bodyPr wrap="square" lIns="50800" rIns="50800" tIns="25400" bIns="25400"/>
                    <a:lstStyle/>
                    <a:p>
                      <a:pPr algn="r">
                        <a:defRPr sz="900" b="0">
                          <a:solidFill>
                            <a:srgbClr val="318C1C"/>
                          </a:solidFill>
                        </a:defRPr>
                      </a:pPr>
                      <a:r>
                        <a:t>9.05</a:t>
                      </a:r>
                    </a:p>
                  </a:txBody>
                  <a:tcPr>
                    <a:solidFill>
                      <a:srgbClr val="FFFFFF"/>
                    </a:solidFill>
                  </a:tcPr>
                </a:tc>
                <a:tc>
                  <a:txBody>
                    <a:bodyPr wrap="square" lIns="50800" rIns="50800" tIns="25400" bIns="25400"/>
                    <a:lstStyle/>
                    <a:p>
                      <a:pPr algn="r">
                        <a:defRPr sz="900" b="0">
                          <a:solidFill>
                            <a:srgbClr val="1B2A4A"/>
                          </a:solidFill>
                        </a:defRPr>
                      </a:pPr>
                      <a:r>
                        <a:t>2645</a:t>
                      </a:r>
                    </a:p>
                  </a:txBody>
                  <a:tcPr>
                    <a:solidFill>
                      <a:srgbClr val="FFFFFF"/>
                    </a:solidFill>
                  </a:tcPr>
                </a:tc>
                <a:tc>
                  <a:txBody>
                    <a:bodyPr wrap="square" lIns="50800" rIns="50800" tIns="25400" bIns="25400"/>
                    <a:lstStyle/>
                    <a:p>
                      <a:pPr algn="r">
                        <a:defRPr sz="900" b="0">
                          <a:solidFill>
                            <a:srgbClr val="1B2A4A"/>
                          </a:solidFill>
                        </a:defRPr>
                      </a:pPr>
                      <a:r>
                        <a:t>159577</a:t>
                      </a:r>
                    </a:p>
                  </a:txBody>
                  <a:tcPr>
                    <a:solidFill>
                      <a:srgbClr val="FFFFFF"/>
                    </a:solidFill>
                  </a:tcPr>
                </a:tc>
                <a:tc>
                  <a:txBody>
                    <a:bodyPr wrap="square" lIns="50800" rIns="50800" tIns="25400" bIns="25400"/>
                    <a:lstStyle/>
                    <a:p>
                      <a:pPr algn="r">
                        <a:defRPr sz="900" b="0">
                          <a:solidFill>
                            <a:srgbClr val="1B2A4A"/>
                          </a:solidFill>
                        </a:defRPr>
                      </a:pPr>
                      <a:r>
                        <a:t>$0.02</a:t>
                      </a:r>
                    </a:p>
                  </a:txBody>
                  <a:tcPr>
                    <a:solidFill>
                      <a:srgbClr val="FFFFFF"/>
                    </a:solidFill>
                  </a:tcPr>
                </a:tc>
              </a:tr>
              <a:tr h="320040">
                <a:tc>
                  <a:txBody>
                    <a:bodyPr wrap="square" lIns="50800" rIns="50800" tIns="25400" bIns="25400"/>
                    <a:lstStyle/>
                    <a:p>
                      <a:pPr algn="ctr">
                        <a:defRPr sz="900" b="0">
                          <a:solidFill>
                            <a:srgbClr val="1B2A4A"/>
                          </a:solidFill>
                        </a:defRPr>
                      </a:pPr>
                      <a:r>
                        <a:t>1</a:t>
                      </a:r>
                    </a:p>
                  </a:txBody>
                  <a:tcPr>
                    <a:solidFill>
                      <a:srgbClr val="F9FAFC"/>
                    </a:solidFill>
                  </a:tcPr>
                </a:tc>
                <a:tc>
                  <a:txBody>
                    <a:bodyPr wrap="square" lIns="50800" rIns="50800" tIns="25400" bIns="25400"/>
                    <a:lstStyle/>
                    <a:p>
                      <a:pPr algn="l">
                        <a:defRPr sz="900" b="0">
                          <a:solidFill>
                            <a:srgbClr val="1B2A4A"/>
                          </a:solidFill>
                        </a:defRPr>
                      </a:pPr>
                      <a:r>
                        <a:t>Three friends — Alice, Bob, and Carol — are decidi...</a:t>
                      </a:r>
                    </a:p>
                  </a:txBody>
                  <a:tcPr>
                    <a:solidFill>
                      <a:srgbClr val="F9FAFC"/>
                    </a:solidFill>
                  </a:tcPr>
                </a:tc>
                <a:tc>
                  <a:txBody>
                    <a:bodyPr wrap="square" lIns="50800" rIns="50800" tIns="25400" bIns="25400"/>
                    <a:lstStyle/>
                    <a:p>
                      <a:pPr algn="r">
                        <a:defRPr sz="900" b="0">
                          <a:solidFill>
                            <a:srgbClr val="2D8C1C"/>
                          </a:solidFill>
                        </a:defRPr>
                      </a:pPr>
                      <a:r>
                        <a:t>9.23</a:t>
                      </a:r>
                    </a:p>
                  </a:txBody>
                  <a:tcPr>
                    <a:solidFill>
                      <a:srgbClr val="F9FAFC"/>
                    </a:solidFill>
                  </a:tcPr>
                </a:tc>
                <a:tc>
                  <a:txBody>
                    <a:bodyPr wrap="square" lIns="50800" rIns="50800" tIns="25400" bIns="25400"/>
                    <a:lstStyle/>
                    <a:p>
                      <a:pPr algn="r">
                        <a:defRPr sz="900" b="0">
                          <a:solidFill>
                            <a:srgbClr val="1B2A4A"/>
                          </a:solidFill>
                        </a:defRPr>
                      </a:pPr>
                      <a:r>
                        <a:t>2199</a:t>
                      </a:r>
                    </a:p>
                  </a:txBody>
                  <a:tcPr>
                    <a:solidFill>
                      <a:srgbClr val="F9FAFC"/>
                    </a:solidFill>
                  </a:tcPr>
                </a:tc>
                <a:tc>
                  <a:txBody>
                    <a:bodyPr wrap="square" lIns="50800" rIns="50800" tIns="25400" bIns="25400"/>
                    <a:lstStyle/>
                    <a:p>
                      <a:pPr algn="r">
                        <a:defRPr sz="900" b="0">
                          <a:solidFill>
                            <a:srgbClr val="1B2A4A"/>
                          </a:solidFill>
                        </a:defRPr>
                      </a:pPr>
                      <a:r>
                        <a:t>412914</a:t>
                      </a:r>
                    </a:p>
                  </a:txBody>
                  <a:tcPr>
                    <a:solidFill>
                      <a:srgbClr val="F9FAFC"/>
                    </a:solidFill>
                  </a:tcPr>
                </a:tc>
                <a:tc>
                  <a:txBody>
                    <a:bodyPr wrap="square" lIns="50800" rIns="50800" tIns="25400" bIns="25400"/>
                    <a:lstStyle/>
                    <a:p>
                      <a:pPr algn="r">
                        <a:defRPr sz="900" b="0">
                          <a:solidFill>
                            <a:srgbClr val="1B2A4A"/>
                          </a:solidFill>
                        </a:defRPr>
                      </a:pPr>
                      <a:r>
                        <a:t>$0.02</a:t>
                      </a:r>
                    </a:p>
                  </a:txBody>
                  <a:tcPr>
                    <a:solidFill>
                      <a:srgbClr val="F9FAFC"/>
                    </a:solidFill>
                  </a:tcPr>
                </a:tc>
              </a:tr>
              <a:tr h="320040">
                <a:tc>
                  <a:txBody>
                    <a:bodyPr wrap="square" lIns="50800" rIns="50800" tIns="25400" bIns="25400"/>
                    <a:lstStyle/>
                    <a:p>
                      <a:pPr algn="ctr">
                        <a:defRPr sz="900" b="0">
                          <a:solidFill>
                            <a:srgbClr val="1B2A4A"/>
                          </a:solidFill>
                        </a:defRPr>
                      </a:pPr>
                      <a:r>
                        <a:t>2</a:t>
                      </a:r>
                    </a:p>
                  </a:txBody>
                  <a:tcPr>
                    <a:solidFill>
                      <a:srgbClr val="FFFFFF"/>
                    </a:solidFill>
                  </a:tcPr>
                </a:tc>
                <a:tc>
                  <a:txBody>
                    <a:bodyPr wrap="square" lIns="50800" rIns="50800" tIns="25400" bIns="25400"/>
                    <a:lstStyle/>
                    <a:p>
                      <a:pPr algn="l">
                        <a:defRPr sz="900" b="0">
                          <a:solidFill>
                            <a:srgbClr val="1B2A4A"/>
                          </a:solidFill>
                        </a:defRPr>
                      </a:pPr>
                      <a:r>
                        <a:t>A conference has 4 sessions (A, B, C, D) and 3 tim...</a:t>
                      </a:r>
                    </a:p>
                  </a:txBody>
                  <a:tcPr>
                    <a:solidFill>
                      <a:srgbClr val="FFFFFF"/>
                    </a:solidFill>
                  </a:tcPr>
                </a:tc>
                <a:tc>
                  <a:txBody>
                    <a:bodyPr wrap="square" lIns="50800" rIns="50800" tIns="25400" bIns="25400"/>
                    <a:lstStyle/>
                    <a:p>
                      <a:pPr algn="r">
                        <a:defRPr sz="900" b="0">
                          <a:solidFill>
                            <a:srgbClr val="248C1C"/>
                          </a:solidFill>
                        </a:defRPr>
                      </a:pPr>
                      <a:r>
                        <a:t>9.62</a:t>
                      </a:r>
                    </a:p>
                  </a:txBody>
                  <a:tcPr>
                    <a:solidFill>
                      <a:srgbClr val="FFFFFF"/>
                    </a:solidFill>
                  </a:tcPr>
                </a:tc>
                <a:tc>
                  <a:txBody>
                    <a:bodyPr wrap="square" lIns="50800" rIns="50800" tIns="25400" bIns="25400"/>
                    <a:lstStyle/>
                    <a:p>
                      <a:pPr algn="r">
                        <a:defRPr sz="900" b="0">
                          <a:solidFill>
                            <a:srgbClr val="1B2A4A"/>
                          </a:solidFill>
                        </a:defRPr>
                      </a:pPr>
                      <a:r>
                        <a:t>6876</a:t>
                      </a:r>
                    </a:p>
                  </a:txBody>
                  <a:tcPr>
                    <a:solidFill>
                      <a:srgbClr val="FFFFFF"/>
                    </a:solidFill>
                  </a:tcPr>
                </a:tc>
                <a:tc>
                  <a:txBody>
                    <a:bodyPr wrap="square" lIns="50800" rIns="50800" tIns="25400" bIns="25400"/>
                    <a:lstStyle/>
                    <a:p>
                      <a:pPr algn="r">
                        <a:defRPr sz="900" b="0">
                          <a:solidFill>
                            <a:srgbClr val="1B2A4A"/>
                          </a:solidFill>
                        </a:defRPr>
                      </a:pPr>
                      <a:r>
                        <a:t>114545</a:t>
                      </a:r>
                    </a:p>
                  </a:txBody>
                  <a:tcPr>
                    <a:solidFill>
                      <a:srgbClr val="FFFFFF"/>
                    </a:solidFill>
                  </a:tcPr>
                </a:tc>
                <a:tc>
                  <a:txBody>
                    <a:bodyPr wrap="square" lIns="50800" rIns="50800" tIns="25400" bIns="25400"/>
                    <a:lstStyle/>
                    <a:p>
                      <a:pPr algn="r">
                        <a:defRPr sz="900" b="0">
                          <a:solidFill>
                            <a:srgbClr val="1B2A4A"/>
                          </a:solidFill>
                        </a:defRPr>
                      </a:pPr>
                      <a:r>
                        <a:t>$0.06</a:t>
                      </a:r>
                    </a:p>
                  </a:txBody>
                  <a:tcPr>
                    <a:solidFill>
                      <a:srgbClr val="FFFFFF"/>
                    </a:solidFill>
                  </a:tcPr>
                </a:tc>
              </a:tr>
              <a:tr h="320040">
                <a:tc>
                  <a:txBody>
                    <a:bodyPr wrap="square" lIns="50800" rIns="50800" tIns="25400" bIns="25400"/>
                    <a:lstStyle/>
                    <a:p>
                      <a:pPr algn="ctr">
                        <a:defRPr sz="900" b="0">
                          <a:solidFill>
                            <a:srgbClr val="1B2A4A"/>
                          </a:solidFill>
                        </a:defRPr>
                      </a:pPr>
                      <a:r>
                        <a:t>3</a:t>
                      </a:r>
                    </a:p>
                  </a:txBody>
                  <a:tcPr>
                    <a:solidFill>
                      <a:srgbClr val="F9FAFC"/>
                    </a:solidFill>
                  </a:tcPr>
                </a:tc>
                <a:tc>
                  <a:txBody>
                    <a:bodyPr wrap="square" lIns="50800" rIns="50800" tIns="25400" bIns="25400"/>
                    <a:lstStyle/>
                    <a:p>
                      <a:pPr algn="l">
                        <a:defRPr sz="900" b="0">
                          <a:solidFill>
                            <a:srgbClr val="1B2A4A"/>
                          </a:solidFill>
                        </a:defRPr>
                      </a:pPr>
                      <a:r>
                        <a:t>A city introduces free public transit. Within 6 mo...</a:t>
                      </a:r>
                    </a:p>
                  </a:txBody>
                  <a:tcPr>
                    <a:solidFill>
                      <a:srgbClr val="F9FAFC"/>
                    </a:solidFill>
                  </a:tcPr>
                </a:tc>
                <a:tc>
                  <a:txBody>
                    <a:bodyPr wrap="square" lIns="50800" rIns="50800" tIns="25400" bIns="25400"/>
                    <a:lstStyle/>
                    <a:p>
                      <a:pPr algn="r">
                        <a:defRPr sz="900" b="0">
                          <a:solidFill>
                            <a:srgbClr val="4A8C1C"/>
                          </a:solidFill>
                        </a:defRPr>
                      </a:pPr>
                      <a:r>
                        <a:t>7.93</a:t>
                      </a:r>
                    </a:p>
                  </a:txBody>
                  <a:tcPr>
                    <a:solidFill>
                      <a:srgbClr val="F9FAFC"/>
                    </a:solidFill>
                  </a:tcPr>
                </a:tc>
                <a:tc>
                  <a:txBody>
                    <a:bodyPr wrap="square" lIns="50800" rIns="50800" tIns="25400" bIns="25400"/>
                    <a:lstStyle/>
                    <a:p>
                      <a:pPr algn="r">
                        <a:defRPr sz="900" b="0">
                          <a:solidFill>
                            <a:srgbClr val="1B2A4A"/>
                          </a:solidFill>
                        </a:defRPr>
                      </a:pPr>
                      <a:r>
                        <a:t>2388</a:t>
                      </a:r>
                    </a:p>
                  </a:txBody>
                  <a:tcPr>
                    <a:solidFill>
                      <a:srgbClr val="F9FAFC"/>
                    </a:solidFill>
                  </a:tcPr>
                </a:tc>
                <a:tc>
                  <a:txBody>
                    <a:bodyPr wrap="square" lIns="50800" rIns="50800" tIns="25400" bIns="25400"/>
                    <a:lstStyle/>
                    <a:p>
                      <a:pPr algn="r">
                        <a:defRPr sz="900" b="0">
                          <a:solidFill>
                            <a:srgbClr val="1B2A4A"/>
                          </a:solidFill>
                        </a:defRPr>
                      </a:pPr>
                      <a:r>
                        <a:t>47398</a:t>
                      </a:r>
                    </a:p>
                  </a:txBody>
                  <a:tcPr>
                    <a:solidFill>
                      <a:srgbClr val="F9FAFC"/>
                    </a:solidFill>
                  </a:tcPr>
                </a:tc>
                <a:tc>
                  <a:txBody>
                    <a:bodyPr wrap="square" lIns="50800" rIns="50800" tIns="25400" bIns="25400"/>
                    <a:lstStyle/>
                    <a:p>
                      <a:pPr algn="r">
                        <a:defRPr sz="900" b="0">
                          <a:solidFill>
                            <a:srgbClr val="1B2A4A"/>
                          </a:solidFill>
                        </a:defRPr>
                      </a:pPr>
                      <a:r>
                        <a:t>$0.02</a:t>
                      </a:r>
                    </a:p>
                  </a:txBody>
                  <a:tcPr>
                    <a:solidFill>
                      <a:srgbClr val="F9FAFC"/>
                    </a:solidFill>
                  </a:tcPr>
                </a:tc>
              </a:tr>
              <a:tr h="320040">
                <a:tc>
                  <a:txBody>
                    <a:bodyPr wrap="square" lIns="50800" rIns="50800" tIns="25400" bIns="25400"/>
                    <a:lstStyle/>
                    <a:p>
                      <a:pPr algn="ctr">
                        <a:defRPr sz="900" b="0">
                          <a:solidFill>
                            <a:srgbClr val="1B2A4A"/>
                          </a:solidFill>
                        </a:defRPr>
                      </a:pPr>
                      <a:r>
                        <a:t>4</a:t>
                      </a:r>
                    </a:p>
                  </a:txBody>
                  <a:tcPr>
                    <a:solidFill>
                      <a:srgbClr val="FFFFFF"/>
                    </a:solidFill>
                  </a:tcPr>
                </a:tc>
                <a:tc>
                  <a:txBody>
                    <a:bodyPr wrap="square" lIns="50800" rIns="50800" tIns="25400" bIns="25400"/>
                    <a:lstStyle/>
                    <a:p>
                      <a:pPr algn="l">
                        <a:defRPr sz="900" b="0">
                          <a:solidFill>
                            <a:srgbClr val="1B2A4A"/>
                          </a:solidFill>
                        </a:defRPr>
                      </a:pPr>
                      <a:r>
                        <a:t>Consider this argument: 'Countries with higher cho...</a:t>
                      </a:r>
                    </a:p>
                  </a:txBody>
                  <a:tcPr>
                    <a:solidFill>
                      <a:srgbClr val="FFFFFF"/>
                    </a:solidFill>
                  </a:tcPr>
                </a:tc>
                <a:tc>
                  <a:txBody>
                    <a:bodyPr wrap="square" lIns="50800" rIns="50800" tIns="25400" bIns="25400"/>
                    <a:lstStyle/>
                    <a:p>
                      <a:pPr algn="r">
                        <a:defRPr sz="900" b="0">
                          <a:solidFill>
                            <a:srgbClr val="4A8C1C"/>
                          </a:solidFill>
                        </a:defRPr>
                      </a:pPr>
                      <a:r>
                        <a:t>7.93</a:t>
                      </a:r>
                    </a:p>
                  </a:txBody>
                  <a:tcPr>
                    <a:solidFill>
                      <a:srgbClr val="FFFFFF"/>
                    </a:solidFill>
                  </a:tcPr>
                </a:tc>
                <a:tc>
                  <a:txBody>
                    <a:bodyPr wrap="square" lIns="50800" rIns="50800" tIns="25400" bIns="25400"/>
                    <a:lstStyle/>
                    <a:p>
                      <a:pPr algn="r">
                        <a:defRPr sz="900" b="0">
                          <a:solidFill>
                            <a:srgbClr val="1B2A4A"/>
                          </a:solidFill>
                        </a:defRPr>
                      </a:pPr>
                      <a:r>
                        <a:t>2361</a:t>
                      </a:r>
                    </a:p>
                  </a:txBody>
                  <a:tcPr>
                    <a:solidFill>
                      <a:srgbClr val="FFFFFF"/>
                    </a:solidFill>
                  </a:tcPr>
                </a:tc>
                <a:tc>
                  <a:txBody>
                    <a:bodyPr wrap="square" lIns="50800" rIns="50800" tIns="25400" bIns="25400"/>
                    <a:lstStyle/>
                    <a:p>
                      <a:pPr algn="r">
                        <a:defRPr sz="900" b="0">
                          <a:solidFill>
                            <a:srgbClr val="1B2A4A"/>
                          </a:solidFill>
                        </a:defRPr>
                      </a:pPr>
                      <a:r>
                        <a:t>101842</a:t>
                      </a:r>
                    </a:p>
                  </a:txBody>
                  <a:tcPr>
                    <a:solidFill>
                      <a:srgbClr val="FFFFFF"/>
                    </a:solidFill>
                  </a:tcPr>
                </a:tc>
                <a:tc>
                  <a:txBody>
                    <a:bodyPr wrap="square" lIns="50800" rIns="50800" tIns="25400" bIns="25400"/>
                    <a:lstStyle/>
                    <a:p>
                      <a:pPr algn="r">
                        <a:defRPr sz="900" b="0">
                          <a:solidFill>
                            <a:srgbClr val="1B2A4A"/>
                          </a:solidFill>
                        </a:defRPr>
                      </a:pPr>
                      <a:r>
                        <a:t>$0.02</a:t>
                      </a:r>
                    </a:p>
                  </a:txBody>
                  <a:tcPr>
                    <a:solidFill>
                      <a:srgbClr val="FFFFFF"/>
                    </a:solidFill>
                  </a:tcPr>
                </a:tc>
              </a:tr>
              <a:tr h="320040">
                <a:tc>
                  <a:txBody>
                    <a:bodyPr wrap="square" lIns="50800" rIns="50800" tIns="25400" bIns="25400"/>
                    <a:lstStyle/>
                    <a:p>
                      <a:pPr algn="ctr">
                        <a:defRPr sz="900" b="0">
                          <a:solidFill>
                            <a:srgbClr val="1B2A4A"/>
                          </a:solidFill>
                        </a:defRPr>
                      </a:pPr>
                      <a:r>
                        <a:t>5</a:t>
                      </a:r>
                    </a:p>
                  </a:txBody>
                  <a:tcPr>
                    <a:solidFill>
                      <a:srgbClr val="F9FAFC"/>
                    </a:solidFill>
                  </a:tcPr>
                </a:tc>
                <a:tc>
                  <a:txBody>
                    <a:bodyPr wrap="square" lIns="50800" rIns="50800" tIns="25400" bIns="25400"/>
                    <a:lstStyle/>
                    <a:p>
                      <a:pPr algn="l">
                        <a:defRPr sz="900" b="0">
                          <a:solidFill>
                            <a:srgbClr val="1B2A4A"/>
                          </a:solidFill>
                        </a:defRPr>
                      </a:pPr>
                      <a:r>
                        <a:t>A medical test for a rare disease has 99% sensitiv...</a:t>
                      </a:r>
                    </a:p>
                  </a:txBody>
                  <a:tcPr>
                    <a:solidFill>
                      <a:srgbClr val="F9FAFC"/>
                    </a:solidFill>
                  </a:tcPr>
                </a:tc>
                <a:tc>
                  <a:txBody>
                    <a:bodyPr wrap="square" lIns="50800" rIns="50800" tIns="25400" bIns="25400"/>
                    <a:lstStyle/>
                    <a:p>
                      <a:pPr algn="r">
                        <a:defRPr sz="900" b="0">
                          <a:solidFill>
                            <a:srgbClr val="2F8C1C"/>
                          </a:solidFill>
                        </a:defRPr>
                      </a:pPr>
                      <a:r>
                        <a:t>9.15</a:t>
                      </a:r>
                    </a:p>
                  </a:txBody>
                  <a:tcPr>
                    <a:solidFill>
                      <a:srgbClr val="F9FAFC"/>
                    </a:solidFill>
                  </a:tcPr>
                </a:tc>
                <a:tc>
                  <a:txBody>
                    <a:bodyPr wrap="square" lIns="50800" rIns="50800" tIns="25400" bIns="25400"/>
                    <a:lstStyle/>
                    <a:p>
                      <a:pPr algn="r">
                        <a:defRPr sz="900" b="0">
                          <a:solidFill>
                            <a:srgbClr val="1B2A4A"/>
                          </a:solidFill>
                        </a:defRPr>
                      </a:pPr>
                      <a:r>
                        <a:t>3936</a:t>
                      </a:r>
                    </a:p>
                  </a:txBody>
                  <a:tcPr>
                    <a:solidFill>
                      <a:srgbClr val="F9FAFC"/>
                    </a:solidFill>
                  </a:tcPr>
                </a:tc>
                <a:tc>
                  <a:txBody>
                    <a:bodyPr wrap="square" lIns="50800" rIns="50800" tIns="25400" bIns="25400"/>
                    <a:lstStyle/>
                    <a:p>
                      <a:pPr algn="r">
                        <a:defRPr sz="900" b="0">
                          <a:solidFill>
                            <a:srgbClr val="1B2A4A"/>
                          </a:solidFill>
                        </a:defRPr>
                      </a:pPr>
                      <a:r>
                        <a:t>56546</a:t>
                      </a:r>
                    </a:p>
                  </a:txBody>
                  <a:tcPr>
                    <a:solidFill>
                      <a:srgbClr val="F9FAFC"/>
                    </a:solidFill>
                  </a:tcPr>
                </a:tc>
                <a:tc>
                  <a:txBody>
                    <a:bodyPr wrap="square" lIns="50800" rIns="50800" tIns="25400" bIns="25400"/>
                    <a:lstStyle/>
                    <a:p>
                      <a:pPr algn="r">
                        <a:defRPr sz="900" b="0">
                          <a:solidFill>
                            <a:srgbClr val="1B2A4A"/>
                          </a:solidFill>
                        </a:defRPr>
                      </a:pPr>
                      <a:r>
                        <a:t>$0.03</a:t>
                      </a:r>
                    </a:p>
                  </a:txBody>
                  <a:tcPr>
                    <a:solidFill>
                      <a:srgbClr val="F9FAFC"/>
                    </a:solidFill>
                  </a:tcPr>
                </a:tc>
              </a:tr>
              <a:tr h="320040">
                <a:tc>
                  <a:txBody>
                    <a:bodyPr wrap="square" lIns="50800" rIns="50800" tIns="25400" bIns="25400"/>
                    <a:lstStyle/>
                    <a:p>
                      <a:pPr algn="ctr">
                        <a:defRPr sz="900" b="0">
                          <a:solidFill>
                            <a:srgbClr val="1B2A4A"/>
                          </a:solidFill>
                        </a:defRPr>
                      </a:pPr>
                      <a:r>
                        <a:t>6</a:t>
                      </a:r>
                    </a:p>
                  </a:txBody>
                  <a:tcPr>
                    <a:solidFill>
                      <a:srgbClr val="FFFFFF"/>
                    </a:solidFill>
                  </a:tcPr>
                </a:tc>
                <a:tc>
                  <a:txBody>
                    <a:bodyPr wrap="square" lIns="50800" rIns="50800" tIns="25400" bIns="25400"/>
                    <a:lstStyle/>
                    <a:p>
                      <a:pPr algn="l">
                        <a:defRPr sz="900" b="0">
                          <a:solidFill>
                            <a:srgbClr val="1B2A4A"/>
                          </a:solidFill>
                        </a:defRPr>
                      </a:pPr>
                      <a:r>
                        <a:t>A startup has $500K remaining runway and 6 months ...</a:t>
                      </a:r>
                    </a:p>
                  </a:txBody>
                  <a:tcPr>
                    <a:solidFill>
                      <a:srgbClr val="FFFFFF"/>
                    </a:solidFill>
                  </a:tcPr>
                </a:tc>
                <a:tc>
                  <a:txBody>
                    <a:bodyPr wrap="square" lIns="50800" rIns="50800" tIns="25400" bIns="25400"/>
                    <a:lstStyle/>
                    <a:p>
                      <a:pPr algn="r">
                        <a:defRPr sz="900" b="0">
                          <a:solidFill>
                            <a:srgbClr val="4A8C1C"/>
                          </a:solidFill>
                        </a:defRPr>
                      </a:pPr>
                      <a:r>
                        <a:t>7.92</a:t>
                      </a:r>
                    </a:p>
                  </a:txBody>
                  <a:tcPr>
                    <a:solidFill>
                      <a:srgbClr val="FFFFFF"/>
                    </a:solidFill>
                  </a:tcPr>
                </a:tc>
                <a:tc>
                  <a:txBody>
                    <a:bodyPr wrap="square" lIns="50800" rIns="50800" tIns="25400" bIns="25400"/>
                    <a:lstStyle/>
                    <a:p>
                      <a:pPr algn="r">
                        <a:defRPr sz="900" b="0">
                          <a:solidFill>
                            <a:srgbClr val="1B2A4A"/>
                          </a:solidFill>
                        </a:defRPr>
                      </a:pPr>
                      <a:r>
                        <a:t>3304</a:t>
                      </a:r>
                    </a:p>
                  </a:txBody>
                  <a:tcPr>
                    <a:solidFill>
                      <a:srgbClr val="FFFFFF"/>
                    </a:solidFill>
                  </a:tcPr>
                </a:tc>
                <a:tc>
                  <a:txBody>
                    <a:bodyPr wrap="square" lIns="50800" rIns="50800" tIns="25400" bIns="25400"/>
                    <a:lstStyle/>
                    <a:p>
                      <a:pPr algn="r">
                        <a:defRPr sz="900" b="0">
                          <a:solidFill>
                            <a:srgbClr val="1B2A4A"/>
                          </a:solidFill>
                        </a:defRPr>
                      </a:pPr>
                      <a:r>
                        <a:t>111880</a:t>
                      </a:r>
                    </a:p>
                  </a:txBody>
                  <a:tcPr>
                    <a:solidFill>
                      <a:srgbClr val="FFFFFF"/>
                    </a:solidFill>
                  </a:tcPr>
                </a:tc>
                <a:tc>
                  <a:txBody>
                    <a:bodyPr wrap="square" lIns="50800" rIns="50800" tIns="25400" bIns="25400"/>
                    <a:lstStyle/>
                    <a:p>
                      <a:pPr algn="r">
                        <a:defRPr sz="900" b="0">
                          <a:solidFill>
                            <a:srgbClr val="1B2A4A"/>
                          </a:solidFill>
                        </a:defRPr>
                      </a:pPr>
                      <a:r>
                        <a:t>$0.03</a:t>
                      </a:r>
                    </a:p>
                  </a:txBody>
                  <a:tcPr>
                    <a:solidFill>
                      <a:srgbClr val="FFFFFF"/>
                    </a:solidFill>
                  </a:tcPr>
                </a:tc>
              </a:tr>
              <a:tr h="320040">
                <a:tc>
                  <a:txBody>
                    <a:bodyPr wrap="square" lIns="50800" rIns="50800" tIns="25400" bIns="25400"/>
                    <a:lstStyle/>
                    <a:p>
                      <a:pPr algn="ctr">
                        <a:defRPr sz="900" b="0">
                          <a:solidFill>
                            <a:srgbClr val="1B2A4A"/>
                          </a:solidFill>
                        </a:defRPr>
                      </a:pPr>
                      <a:r>
                        <a:t>7</a:t>
                      </a:r>
                    </a:p>
                  </a:txBody>
                  <a:tcPr>
                    <a:solidFill>
                      <a:srgbClr val="F9FAFC"/>
                    </a:solidFill>
                  </a:tcPr>
                </a:tc>
                <a:tc>
                  <a:txBody>
                    <a:bodyPr wrap="square" lIns="50800" rIns="50800" tIns="25400" bIns="25400"/>
                    <a:lstStyle/>
                    <a:p>
                      <a:pPr algn="l">
                        <a:defRPr sz="900" b="0">
                          <a:solidFill>
                            <a:srgbClr val="1B2A4A"/>
                          </a:solidFill>
                        </a:defRPr>
                      </a:pPr>
                      <a:r>
                        <a:t>Explain why the following scenario creates a feedb...</a:t>
                      </a:r>
                    </a:p>
                  </a:txBody>
                  <a:tcPr>
                    <a:solidFill>
                      <a:srgbClr val="F9FAFC"/>
                    </a:solidFill>
                  </a:tcPr>
                </a:tc>
                <a:tc>
                  <a:txBody>
                    <a:bodyPr wrap="square" lIns="50800" rIns="50800" tIns="25400" bIns="25400"/>
                    <a:lstStyle/>
                    <a:p>
                      <a:pPr algn="r">
                        <a:defRPr sz="900" b="0">
                          <a:solidFill>
                            <a:srgbClr val="4C8C1C"/>
                          </a:solidFill>
                        </a:defRPr>
                      </a:pPr>
                      <a:r>
                        <a:t>7.83</a:t>
                      </a:r>
                    </a:p>
                  </a:txBody>
                  <a:tcPr>
                    <a:solidFill>
                      <a:srgbClr val="F9FAFC"/>
                    </a:solidFill>
                  </a:tcPr>
                </a:tc>
                <a:tc>
                  <a:txBody>
                    <a:bodyPr wrap="square" lIns="50800" rIns="50800" tIns="25400" bIns="25400"/>
                    <a:lstStyle/>
                    <a:p>
                      <a:pPr algn="r">
                        <a:defRPr sz="900" b="0">
                          <a:solidFill>
                            <a:srgbClr val="1B2A4A"/>
                          </a:solidFill>
                        </a:defRPr>
                      </a:pPr>
                      <a:r>
                        <a:t>2530</a:t>
                      </a:r>
                    </a:p>
                  </a:txBody>
                  <a:tcPr>
                    <a:solidFill>
                      <a:srgbClr val="F9FAFC"/>
                    </a:solidFill>
                  </a:tcPr>
                </a:tc>
                <a:tc>
                  <a:txBody>
                    <a:bodyPr wrap="square" lIns="50800" rIns="50800" tIns="25400" bIns="25400"/>
                    <a:lstStyle/>
                    <a:p>
                      <a:pPr algn="r">
                        <a:defRPr sz="900" b="0">
                          <a:solidFill>
                            <a:srgbClr val="1B2A4A"/>
                          </a:solidFill>
                        </a:defRPr>
                      </a:pPr>
                      <a:r>
                        <a:t>358150</a:t>
                      </a:r>
                    </a:p>
                  </a:txBody>
                  <a:tcPr>
                    <a:solidFill>
                      <a:srgbClr val="F9FAFC"/>
                    </a:solidFill>
                  </a:tcPr>
                </a:tc>
                <a:tc>
                  <a:txBody>
                    <a:bodyPr wrap="square" lIns="50800" rIns="50800" tIns="25400" bIns="25400"/>
                    <a:lstStyle/>
                    <a:p>
                      <a:pPr algn="r">
                        <a:defRPr sz="900" b="0">
                          <a:solidFill>
                            <a:srgbClr val="1B2A4A"/>
                          </a:solidFill>
                        </a:defRPr>
                      </a:pPr>
                      <a:r>
                        <a:t>$0.02</a:t>
                      </a:r>
                    </a:p>
                  </a:txBody>
                  <a:tcPr>
                    <a:solidFill>
                      <a:srgbClr val="F9FAFC"/>
                    </a:solidFill>
                  </a:tcPr>
                </a:tc>
              </a:tr>
              <a:tr h="320040">
                <a:tc>
                  <a:txBody>
                    <a:bodyPr wrap="square" lIns="50800" rIns="50800" tIns="25400" bIns="25400"/>
                    <a:lstStyle/>
                    <a:p>
                      <a:pPr algn="ctr">
                        <a:defRPr sz="900" b="0">
                          <a:solidFill>
                            <a:srgbClr val="1B2A4A"/>
                          </a:solidFill>
                        </a:defRPr>
                      </a:pPr>
                      <a:r>
                        <a:t>8</a:t>
                      </a:r>
                    </a:p>
                  </a:txBody>
                  <a:tcPr>
                    <a:solidFill>
                      <a:srgbClr val="FFFFFF"/>
                    </a:solidFill>
                  </a:tcPr>
                </a:tc>
                <a:tc>
                  <a:txBody>
                    <a:bodyPr wrap="square" lIns="50800" rIns="50800" tIns="25400" bIns="25400"/>
                    <a:lstStyle/>
                    <a:p>
                      <a:pPr algn="l">
                        <a:defRPr sz="900" b="0">
                          <a:solidFill>
                            <a:srgbClr val="1B2A4A"/>
                          </a:solidFill>
                        </a:defRPr>
                      </a:pPr>
                      <a:r>
                        <a:t>A company policy states: 'Employees who complete t...</a:t>
                      </a:r>
                    </a:p>
                  </a:txBody>
                  <a:tcPr>
                    <a:solidFill>
                      <a:srgbClr val="FFFFFF"/>
                    </a:solidFill>
                  </a:tcPr>
                </a:tc>
                <a:tc>
                  <a:txBody>
                    <a:bodyPr wrap="square" lIns="50800" rIns="50800" tIns="25400" bIns="25400"/>
                    <a:lstStyle/>
                    <a:p>
                      <a:pPr algn="r">
                        <a:defRPr sz="900" b="0">
                          <a:solidFill>
                            <a:srgbClr val="3A8C1C"/>
                          </a:solidFill>
                        </a:defRPr>
                      </a:pPr>
                      <a:r>
                        <a:t>8.65</a:t>
                      </a:r>
                    </a:p>
                  </a:txBody>
                  <a:tcPr>
                    <a:solidFill>
                      <a:srgbClr val="FFFFFF"/>
                    </a:solidFill>
                  </a:tcPr>
                </a:tc>
                <a:tc>
                  <a:txBody>
                    <a:bodyPr wrap="square" lIns="50800" rIns="50800" tIns="25400" bIns="25400"/>
                    <a:lstStyle/>
                    <a:p>
                      <a:pPr algn="r">
                        <a:defRPr sz="900" b="0">
                          <a:solidFill>
                            <a:srgbClr val="1B2A4A"/>
                          </a:solidFill>
                        </a:defRPr>
                      </a:pPr>
                      <a:r>
                        <a:t>3706</a:t>
                      </a:r>
                    </a:p>
                  </a:txBody>
                  <a:tcPr>
                    <a:solidFill>
                      <a:srgbClr val="FFFFFF"/>
                    </a:solidFill>
                  </a:tcPr>
                </a:tc>
                <a:tc>
                  <a:txBody>
                    <a:bodyPr wrap="square" lIns="50800" rIns="50800" tIns="25400" bIns="25400"/>
                    <a:lstStyle/>
                    <a:p>
                      <a:pPr algn="r">
                        <a:defRPr sz="900" b="0">
                          <a:solidFill>
                            <a:srgbClr val="1B2A4A"/>
                          </a:solidFill>
                        </a:defRPr>
                      </a:pPr>
                      <a:r>
                        <a:t>72965</a:t>
                      </a:r>
                    </a:p>
                  </a:txBody>
                  <a:tcPr>
                    <a:solidFill>
                      <a:srgbClr val="FFFFFF"/>
                    </a:solidFill>
                  </a:tcPr>
                </a:tc>
                <a:tc>
                  <a:txBody>
                    <a:bodyPr wrap="square" lIns="50800" rIns="50800" tIns="25400" bIns="25400"/>
                    <a:lstStyle/>
                    <a:p>
                      <a:pPr algn="r">
                        <a:defRPr sz="900" b="0">
                          <a:solidFill>
                            <a:srgbClr val="1B2A4A"/>
                          </a:solidFill>
                        </a:defRPr>
                      </a:pPr>
                      <a:r>
                        <a:t>$0.03</a:t>
                      </a:r>
                    </a:p>
                  </a:txBody>
                  <a:tcPr>
                    <a:solidFill>
                      <a:srgbClr val="FFFFFF"/>
                    </a:solidFill>
                  </a:tcPr>
                </a:tc>
              </a:tr>
              <a:tr h="320040">
                <a:tc>
                  <a:txBody>
                    <a:bodyPr wrap="square" lIns="50800" rIns="50800" tIns="25400" bIns="25400"/>
                    <a:lstStyle/>
                    <a:p>
                      <a:pPr algn="ctr">
                        <a:defRPr sz="900" b="0">
                          <a:solidFill>
                            <a:srgbClr val="1B2A4A"/>
                          </a:solidFill>
                        </a:defRPr>
                      </a:pPr>
                      <a:r>
                        <a:t>9</a:t>
                      </a:r>
                    </a:p>
                  </a:txBody>
                  <a:tcPr>
                    <a:solidFill>
                      <a:srgbClr val="F9FAFC"/>
                    </a:solidFill>
                  </a:tcPr>
                </a:tc>
                <a:tc>
                  <a:txBody>
                    <a:bodyPr wrap="square" lIns="50800" rIns="50800" tIns="25400" bIns="25400"/>
                    <a:lstStyle/>
                    <a:p>
                      <a:pPr algn="l">
                        <a:defRPr sz="900" b="0">
                          <a:solidFill>
                            <a:srgbClr val="1B2A4A"/>
                          </a:solidFill>
                        </a:defRPr>
                      </a:pPr>
                      <a:r>
                        <a:t>A hospital emergency department must design a tria...</a:t>
                      </a:r>
                    </a:p>
                  </a:txBody>
                  <a:tcPr>
                    <a:solidFill>
                      <a:srgbClr val="F9FAFC"/>
                    </a:solidFill>
                  </a:tcPr>
                </a:tc>
                <a:tc>
                  <a:txBody>
                    <a:bodyPr wrap="square" lIns="50800" rIns="50800" tIns="25400" bIns="25400"/>
                    <a:lstStyle/>
                    <a:p>
                      <a:pPr algn="r">
                        <a:defRPr sz="900" b="0">
                          <a:solidFill>
                            <a:srgbClr val="358C1C"/>
                          </a:solidFill>
                        </a:defRPr>
                      </a:pPr>
                      <a:r>
                        <a:t>8.88</a:t>
                      </a:r>
                    </a:p>
                  </a:txBody>
                  <a:tcPr>
                    <a:solidFill>
                      <a:srgbClr val="F9FAFC"/>
                    </a:solidFill>
                  </a:tcPr>
                </a:tc>
                <a:tc>
                  <a:txBody>
                    <a:bodyPr wrap="square" lIns="50800" rIns="50800" tIns="25400" bIns="25400"/>
                    <a:lstStyle/>
                    <a:p>
                      <a:pPr algn="r">
                        <a:defRPr sz="900" b="0">
                          <a:solidFill>
                            <a:srgbClr val="1B2A4A"/>
                          </a:solidFill>
                        </a:defRPr>
                      </a:pPr>
                      <a:r>
                        <a:t>4429</a:t>
                      </a:r>
                    </a:p>
                  </a:txBody>
                  <a:tcPr>
                    <a:solidFill>
                      <a:srgbClr val="F9FAFC"/>
                    </a:solidFill>
                  </a:tcPr>
                </a:tc>
                <a:tc>
                  <a:txBody>
                    <a:bodyPr wrap="square" lIns="50800" rIns="50800" tIns="25400" bIns="25400"/>
                    <a:lstStyle/>
                    <a:p>
                      <a:pPr algn="r">
                        <a:defRPr sz="900" b="0">
                          <a:solidFill>
                            <a:srgbClr val="1B2A4A"/>
                          </a:solidFill>
                        </a:defRPr>
                      </a:pPr>
                      <a:r>
                        <a:t>71176</a:t>
                      </a:r>
                    </a:p>
                  </a:txBody>
                  <a:tcPr>
                    <a:solidFill>
                      <a:srgbClr val="F9FAFC"/>
                    </a:solidFill>
                  </a:tcPr>
                </a:tc>
                <a:tc>
                  <a:txBody>
                    <a:bodyPr wrap="square" lIns="50800" rIns="50800" tIns="25400" bIns="25400"/>
                    <a:lstStyle/>
                    <a:p>
                      <a:pPr algn="r">
                        <a:defRPr sz="900" b="0">
                          <a:solidFill>
                            <a:srgbClr val="1B2A4A"/>
                          </a:solidFill>
                        </a:defRPr>
                      </a:pPr>
                      <a:r>
                        <a:t>$0.04</a:t>
                      </a:r>
                    </a:p>
                  </a:txBody>
                  <a:tcPr>
                    <a:solidFill>
                      <a:srgbClr val="F9FAFC"/>
                    </a:solidFill>
                  </a:tcPr>
                </a:tc>
              </a:tr>
              <a:tr h="320040">
                <a:tc>
                  <a:txBody>
                    <a:bodyPr wrap="square" lIns="50800" rIns="50800" tIns="25400" bIns="25400"/>
                    <a:lstStyle/>
                    <a:p>
                      <a:pPr algn="ctr">
                        <a:defRPr sz="900" b="0">
                          <a:solidFill>
                            <a:srgbClr val="1B2A4A"/>
                          </a:solidFill>
                        </a:defRPr>
                      </a:pPr>
                      <a:r>
                        <a:t>10</a:t>
                      </a:r>
                    </a:p>
                  </a:txBody>
                  <a:tcPr>
                    <a:solidFill>
                      <a:srgbClr val="FFFFFF"/>
                    </a:solidFill>
                  </a:tcPr>
                </a:tc>
                <a:tc>
                  <a:txBody>
                    <a:bodyPr wrap="square" lIns="50800" rIns="50800" tIns="25400" bIns="25400"/>
                    <a:lstStyle/>
                    <a:p>
                      <a:pPr algn="l">
                        <a:defRPr sz="900" b="0">
                          <a:solidFill>
                            <a:srgbClr val="1B2A4A"/>
                          </a:solidFill>
                        </a:defRPr>
                      </a:pPr>
                      <a:r>
                        <a:t>Two competing firms must simultaneously set their ...</a:t>
                      </a:r>
                    </a:p>
                  </a:txBody>
                  <a:tcPr>
                    <a:solidFill>
                      <a:srgbClr val="FFFFFF"/>
                    </a:solidFill>
                  </a:tcPr>
                </a:tc>
                <a:tc>
                  <a:txBody>
                    <a:bodyPr wrap="square" lIns="50800" rIns="50800" tIns="25400" bIns="25400"/>
                    <a:lstStyle/>
                    <a:p>
                      <a:pPr algn="r">
                        <a:defRPr sz="900" b="0">
                          <a:solidFill>
                            <a:srgbClr val="3D8C1C"/>
                          </a:solidFill>
                        </a:defRPr>
                      </a:pPr>
                      <a:r>
                        <a:t>8.52</a:t>
                      </a:r>
                    </a:p>
                  </a:txBody>
                  <a:tcPr>
                    <a:solidFill>
                      <a:srgbClr val="FFFFFF"/>
                    </a:solidFill>
                  </a:tcPr>
                </a:tc>
                <a:tc>
                  <a:txBody>
                    <a:bodyPr wrap="square" lIns="50800" rIns="50800" tIns="25400" bIns="25400"/>
                    <a:lstStyle/>
                    <a:p>
                      <a:pPr algn="r">
                        <a:defRPr sz="900" b="0">
                          <a:solidFill>
                            <a:srgbClr val="1B2A4A"/>
                          </a:solidFill>
                        </a:defRPr>
                      </a:pPr>
                      <a:r>
                        <a:t>2953</a:t>
                      </a:r>
                    </a:p>
                  </a:txBody>
                  <a:tcPr>
                    <a:solidFill>
                      <a:srgbClr val="FFFFFF"/>
                    </a:solidFill>
                  </a:tcPr>
                </a:tc>
                <a:tc>
                  <a:txBody>
                    <a:bodyPr wrap="square" lIns="50800" rIns="50800" tIns="25400" bIns="25400"/>
                    <a:lstStyle/>
                    <a:p>
                      <a:pPr algn="r">
                        <a:defRPr sz="900" b="0">
                          <a:solidFill>
                            <a:srgbClr val="1B2A4A"/>
                          </a:solidFill>
                        </a:defRPr>
                      </a:pPr>
                      <a:r>
                        <a:t>93458</a:t>
                      </a:r>
                    </a:p>
                  </a:txBody>
                  <a:tcPr>
                    <a:solidFill>
                      <a:srgbClr val="FFFFFF"/>
                    </a:solidFill>
                  </a:tcPr>
                </a:tc>
                <a:tc>
                  <a:txBody>
                    <a:bodyPr wrap="square" lIns="50800" rIns="50800" tIns="25400" bIns="25400"/>
                    <a:lstStyle/>
                    <a:p>
                      <a:pPr algn="r">
                        <a:defRPr sz="900" b="0">
                          <a:solidFill>
                            <a:srgbClr val="1B2A4A"/>
                          </a:solidFill>
                        </a:defRPr>
                      </a:pPr>
                      <a:r>
                        <a:t>$0.02</a:t>
                      </a:r>
                    </a:p>
                  </a:txBody>
                  <a:tcPr>
                    <a:solidFill>
                      <a:srgbClr val="FFFFFF"/>
                    </a:solidFill>
                  </a:tcPr>
                </a:tc>
              </a:tr>
              <a:tr h="320040">
                <a:tc>
                  <a:txBody>
                    <a:bodyPr wrap="square" lIns="50800" rIns="50800" tIns="25400" bIns="25400"/>
                    <a:lstStyle/>
                    <a:p>
                      <a:pPr algn="ctr">
                        <a:defRPr sz="900" b="0">
                          <a:solidFill>
                            <a:srgbClr val="1B2A4A"/>
                          </a:solidFill>
                        </a:defRPr>
                      </a:pPr>
                      <a:r>
                        <a:t>11</a:t>
                      </a:r>
                    </a:p>
                  </a:txBody>
                  <a:tcPr>
                    <a:solidFill>
                      <a:srgbClr val="F9FAFC"/>
                    </a:solidFill>
                  </a:tcPr>
                </a:tc>
                <a:tc>
                  <a:txBody>
                    <a:bodyPr wrap="square" lIns="50800" rIns="50800" tIns="25400" bIns="25400"/>
                    <a:lstStyle/>
                    <a:p>
                      <a:pPr algn="l">
                        <a:defRPr sz="900" b="0">
                          <a:solidFill>
                            <a:srgbClr val="1B2A4A"/>
                          </a:solidFill>
                        </a:defRPr>
                      </a:pPr>
                      <a:r>
                        <a:t>Three bidders — Anya, Bram, and Carla — are biddin...</a:t>
                      </a:r>
                    </a:p>
                  </a:txBody>
                  <a:tcPr>
                    <a:solidFill>
                      <a:srgbClr val="F9FAFC"/>
                    </a:solidFill>
                  </a:tcPr>
                </a:tc>
                <a:tc>
                  <a:txBody>
                    <a:bodyPr wrap="square" lIns="50800" rIns="50800" tIns="25400" bIns="25400"/>
                    <a:lstStyle/>
                    <a:p>
                      <a:pPr algn="r">
                        <a:defRPr sz="900" b="0">
                          <a:solidFill>
                            <a:srgbClr val="308C1C"/>
                          </a:solidFill>
                        </a:defRPr>
                      </a:pPr>
                      <a:r>
                        <a:t>9.07</a:t>
                      </a:r>
                    </a:p>
                  </a:txBody>
                  <a:tcPr>
                    <a:solidFill>
                      <a:srgbClr val="F9FAFC"/>
                    </a:solidFill>
                  </a:tcPr>
                </a:tc>
                <a:tc>
                  <a:txBody>
                    <a:bodyPr wrap="square" lIns="50800" rIns="50800" tIns="25400" bIns="25400"/>
                    <a:lstStyle/>
                    <a:p>
                      <a:pPr algn="r">
                        <a:defRPr sz="900" b="0">
                          <a:solidFill>
                            <a:srgbClr val="1B2A4A"/>
                          </a:solidFill>
                        </a:defRPr>
                      </a:pPr>
                      <a:r>
                        <a:t>2718</a:t>
                      </a:r>
                    </a:p>
                  </a:txBody>
                  <a:tcPr>
                    <a:solidFill>
                      <a:srgbClr val="F9FAFC"/>
                    </a:solidFill>
                  </a:tcPr>
                </a:tc>
                <a:tc>
                  <a:txBody>
                    <a:bodyPr wrap="square" lIns="50800" rIns="50800" tIns="25400" bIns="25400"/>
                    <a:lstStyle/>
                    <a:p>
                      <a:pPr algn="r">
                        <a:defRPr sz="900" b="0">
                          <a:solidFill>
                            <a:srgbClr val="1B2A4A"/>
                          </a:solidFill>
                        </a:defRPr>
                      </a:pPr>
                      <a:r>
                        <a:t>52569</a:t>
                      </a:r>
                    </a:p>
                  </a:txBody>
                  <a:tcPr>
                    <a:solidFill>
                      <a:srgbClr val="F9FAFC"/>
                    </a:solidFill>
                  </a:tcPr>
                </a:tc>
                <a:tc>
                  <a:txBody>
                    <a:bodyPr wrap="square" lIns="50800" rIns="50800" tIns="25400" bIns="25400"/>
                    <a:lstStyle/>
                    <a:p>
                      <a:pPr algn="r">
                        <a:defRPr sz="900" b="0">
                          <a:solidFill>
                            <a:srgbClr val="1B2A4A"/>
                          </a:solidFill>
                        </a:defRPr>
                      </a:pPr>
                      <a:r>
                        <a:t>$0.02</a:t>
                      </a:r>
                    </a:p>
                  </a:txBody>
                  <a:tcPr>
                    <a:solidFill>
                      <a:srgbClr val="F9FAFC"/>
                    </a:solidFill>
                  </a:tcPr>
                </a:tc>
              </a:tr>
              <a:tr h="320040">
                <a:tc>
                  <a:txBody>
                    <a:bodyPr/>
                    <a:lstStyle/>
                    <a:p/>
                  </a:txBody>
                  <a:tcPr>
                    <a:solidFill>
                      <a:srgbClr val="EBF0F8"/>
                    </a:solidFill>
                  </a:tcPr>
                </a:tc>
                <a:tc>
                  <a:txBody>
                    <a:bodyPr wrap="square" lIns="50800" rIns="50800" tIns="25400" bIns="25400"/>
                    <a:lstStyle/>
                    <a:p>
                      <a:pPr algn="l">
                        <a:defRPr sz="900" b="1">
                          <a:solidFill>
                            <a:srgbClr val="1B2A4A"/>
                          </a:solidFill>
                        </a:defRPr>
                      </a:pPr>
                      <a:r>
                        <a:t>Average</a:t>
                      </a:r>
                    </a:p>
                  </a:txBody>
                  <a:tcPr>
                    <a:solidFill>
                      <a:srgbClr val="EBF0F8"/>
                    </a:solidFill>
                  </a:tcPr>
                </a:tc>
                <a:tc>
                  <a:txBody>
                    <a:bodyPr wrap="square" lIns="50800" rIns="50800" tIns="25400" bIns="25400"/>
                    <a:lstStyle/>
                    <a:p>
                      <a:pPr algn="r">
                        <a:defRPr sz="900" b="1">
                          <a:solidFill>
                            <a:srgbClr val="1B2A4A"/>
                          </a:solidFill>
                        </a:defRPr>
                      </a:pPr>
                      <a:r>
                        <a:t>8.65</a:t>
                      </a:r>
                    </a:p>
                  </a:txBody>
                  <a:tcPr>
                    <a:solidFill>
                      <a:srgbClr val="EBF0F8"/>
                    </a:solidFill>
                  </a:tcPr>
                </a:tc>
                <a:tc>
                  <a:txBody>
                    <a:bodyPr wrap="square" lIns="50800" rIns="50800" tIns="25400" bIns="25400"/>
                    <a:lstStyle/>
                    <a:p>
                      <a:pPr algn="r">
                        <a:defRPr sz="900" b="1">
                          <a:solidFill>
                            <a:srgbClr val="1B2A4A"/>
                          </a:solidFill>
                        </a:defRPr>
                      </a:pPr>
                      <a:r>
                        <a:t>3337</a:t>
                      </a:r>
                    </a:p>
                  </a:txBody>
                  <a:tcPr>
                    <a:solidFill>
                      <a:srgbClr val="EBF0F8"/>
                    </a:solidFill>
                  </a:tcPr>
                </a:tc>
                <a:tc>
                  <a:txBody>
                    <a:bodyPr wrap="square" lIns="50800" rIns="50800" tIns="25400" bIns="25400"/>
                    <a:lstStyle/>
                    <a:p>
                      <a:pPr algn="r">
                        <a:defRPr sz="900" b="1">
                          <a:solidFill>
                            <a:srgbClr val="1B2A4A"/>
                          </a:solidFill>
                        </a:defRPr>
                      </a:pPr>
                      <a:r>
                        <a:t>137752</a:t>
                      </a:r>
                    </a:p>
                  </a:txBody>
                  <a:tcPr>
                    <a:solidFill>
                      <a:srgbClr val="EBF0F8"/>
                    </a:solidFill>
                  </a:tcPr>
                </a:tc>
                <a:tc>
                  <a:txBody>
                    <a:bodyPr wrap="square" lIns="50800" rIns="50800" tIns="25400" bIns="25400"/>
                    <a:lstStyle/>
                    <a:p>
                      <a:pPr algn="r">
                        <a:defRPr sz="900" b="1">
                          <a:solidFill>
                            <a:srgbClr val="1B2A4A"/>
                          </a:solidFill>
                        </a:defRPr>
                      </a:pPr>
                      <a:r>
                        <a:t>$0.03</a:t>
                      </a:r>
                    </a:p>
                  </a:txBody>
                  <a:tcPr>
                    <a:solidFill>
                      <a:srgbClr val="EBF0F8"/>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Gemini 3.1 Pro Preview [Thinking (high)] — Judge Feedback</a:t>
            </a:r>
          </a:p>
        </p:txBody>
      </p:sp>
      <p:sp>
        <p:nvSpPr>
          <p:cNvPr id="3" name="TextBox 2"/>
          <p:cNvSpPr txBox="1"/>
          <p:nvPr/>
        </p:nvSpPr>
        <p:spPr>
          <a:xfrm>
            <a:off x="457200" y="1371600"/>
            <a:ext cx="11277295" cy="274320"/>
          </a:xfrm>
          <a:prstGeom prst="rect">
            <a:avLst/>
          </a:prstGeom>
          <a:noFill/>
        </p:spPr>
        <p:txBody>
          <a:bodyPr wrap="none">
            <a:spAutoFit/>
          </a:bodyPr>
          <a:lstStyle/>
          <a:p>
            <a:pPr>
              <a:defRPr sz="1400" b="1">
                <a:solidFill>
                  <a:srgbClr val="0B5394"/>
                </a:solidFill>
              </a:defRPr>
            </a:pPr>
            <a:r>
              <a:t>Gemini 3 Flash Preview</a:t>
            </a:r>
          </a:p>
        </p:txBody>
      </p:sp>
      <p:sp>
        <p:nvSpPr>
          <p:cNvPr id="4" name="TextBox 3"/>
          <p:cNvSpPr txBox="1"/>
          <p:nvPr/>
        </p:nvSpPr>
        <p:spPr>
          <a:xfrm>
            <a:off x="640080" y="1737360"/>
            <a:ext cx="10637215" cy="457200"/>
          </a:xfrm>
          <a:prstGeom prst="rect">
            <a:avLst/>
          </a:prstGeom>
          <a:solidFill>
            <a:srgbClr val="F0F5FA"/>
          </a:solidFill>
        </p:spPr>
        <p:txBody>
          <a:bodyPr wrap="square">
            <a:spAutoFit/>
          </a:bodyPr>
          <a:lstStyle/>
          <a:p>
            <a:pPr>
              <a:defRPr sz="1100">
                <a:solidFill>
                  <a:srgbClr val="1B2A4A"/>
                </a:solidFill>
              </a:defRPr>
            </a:pPr>
            <a:r>
              <a:t>A strong analytical model that excels in narrative depth and intuitive analogies but occasionally lacks structural rigor.</a:t>
            </a:r>
          </a:p>
        </p:txBody>
      </p:sp>
      <p:sp>
        <p:nvSpPr>
          <p:cNvPr id="5" name="TextBox 4"/>
          <p:cNvSpPr txBox="1"/>
          <p:nvPr/>
        </p:nvSpPr>
        <p:spPr>
          <a:xfrm>
            <a:off x="640080" y="2286000"/>
            <a:ext cx="10637215" cy="274320"/>
          </a:xfrm>
          <a:prstGeom prst="rect">
            <a:avLst/>
          </a:prstGeom>
          <a:noFill/>
        </p:spPr>
        <p:txBody>
          <a:bodyPr wrap="square">
            <a:spAutoFit/>
          </a:bodyPr>
          <a:lstStyle/>
          <a:p>
            <a:pPr>
              <a:defRPr sz="900">
                <a:solidFill>
                  <a:srgbClr val="059669"/>
                </a:solidFill>
              </a:defRPr>
            </a:pPr>
            <a:r>
              <a:t>✓ Effective use of persona and intuitive analogies to explain complex mathematical fallacies.</a:t>
            </a:r>
          </a:p>
        </p:txBody>
      </p:sp>
      <p:sp>
        <p:nvSpPr>
          <p:cNvPr id="6" name="TextBox 5"/>
          <p:cNvSpPr txBox="1"/>
          <p:nvPr/>
        </p:nvSpPr>
        <p:spPr>
          <a:xfrm>
            <a:off x="640080" y="2606040"/>
            <a:ext cx="10637215" cy="274320"/>
          </a:xfrm>
          <a:prstGeom prst="rect">
            <a:avLst/>
          </a:prstGeom>
          <a:noFill/>
        </p:spPr>
        <p:txBody>
          <a:bodyPr wrap="square">
            <a:spAutoFit/>
          </a:bodyPr>
          <a:lstStyle/>
          <a:p>
            <a:pPr>
              <a:defRPr sz="900">
                <a:solidFill>
                  <a:srgbClr val="059669"/>
                </a:solidFill>
              </a:defRPr>
            </a:pPr>
            <a:r>
              <a:t>✓ Strong strategic and narrative framing that adds value for executive-level decision making.</a:t>
            </a:r>
          </a:p>
        </p:txBody>
      </p:sp>
      <p:sp>
        <p:nvSpPr>
          <p:cNvPr id="7" name="TextBox 6"/>
          <p:cNvSpPr txBox="1"/>
          <p:nvPr/>
        </p:nvSpPr>
        <p:spPr>
          <a:xfrm>
            <a:off x="640080" y="2926080"/>
            <a:ext cx="10637215" cy="274320"/>
          </a:xfrm>
          <a:prstGeom prst="rect">
            <a:avLst/>
          </a:prstGeom>
          <a:noFill/>
        </p:spPr>
        <p:txBody>
          <a:bodyPr wrap="square">
            <a:spAutoFit/>
          </a:bodyPr>
          <a:lstStyle/>
          <a:p>
            <a:pPr>
              <a:defRPr sz="900">
                <a:solidFill>
                  <a:srgbClr val="059669"/>
                </a:solidFill>
              </a:defRPr>
            </a:pPr>
            <a:r>
              <a:t>✓ Deep ethical insights and elegant symbolic proofs for philosophical contradictions.</a:t>
            </a:r>
          </a:p>
        </p:txBody>
      </p:sp>
      <p:sp>
        <p:nvSpPr>
          <p:cNvPr id="8" name="TextBox 7"/>
          <p:cNvSpPr txBox="1"/>
          <p:nvPr/>
        </p:nvSpPr>
        <p:spPr>
          <a:xfrm>
            <a:off x="640080" y="3246120"/>
            <a:ext cx="10637215" cy="274320"/>
          </a:xfrm>
          <a:prstGeom prst="rect">
            <a:avLst/>
          </a:prstGeom>
          <a:noFill/>
        </p:spPr>
        <p:txBody>
          <a:bodyPr wrap="square">
            <a:spAutoFit/>
          </a:bodyPr>
          <a:lstStyle/>
          <a:p>
            <a:pPr>
              <a:defRPr sz="900">
                <a:solidFill>
                  <a:srgbClr val="DC2626"/>
                </a:solidFill>
              </a:defRPr>
            </a:pPr>
            <a:r>
              <a:t>✗ Narrative-heavy structure can be harder to verify than table-based responses.</a:t>
            </a:r>
          </a:p>
        </p:txBody>
      </p:sp>
      <p:sp>
        <p:nvSpPr>
          <p:cNvPr id="9" name="TextBox 8"/>
          <p:cNvSpPr txBox="1"/>
          <p:nvPr/>
        </p:nvSpPr>
        <p:spPr>
          <a:xfrm>
            <a:off x="640080" y="3566160"/>
            <a:ext cx="10637215" cy="274320"/>
          </a:xfrm>
          <a:prstGeom prst="rect">
            <a:avLst/>
          </a:prstGeom>
          <a:noFill/>
        </p:spPr>
        <p:txBody>
          <a:bodyPr wrap="square">
            <a:spAutoFit/>
          </a:bodyPr>
          <a:lstStyle/>
          <a:p>
            <a:pPr>
              <a:defRPr sz="900">
                <a:solidFill>
                  <a:srgbClr val="DC2626"/>
                </a:solidFill>
              </a:defRPr>
            </a:pPr>
            <a:r>
              <a:t>✗ Occasional failure to build models from first principles or provide requested granular calculations.</a:t>
            </a:r>
          </a:p>
        </p:txBody>
      </p:sp>
      <p:sp>
        <p:nvSpPr>
          <p:cNvPr id="10" name="TextBox 9"/>
          <p:cNvSpPr txBox="1"/>
          <p:nvPr/>
        </p:nvSpPr>
        <p:spPr>
          <a:xfrm>
            <a:off x="457200" y="4160520"/>
            <a:ext cx="11277295" cy="274320"/>
          </a:xfrm>
          <a:prstGeom prst="rect">
            <a:avLst/>
          </a:prstGeom>
          <a:noFill/>
        </p:spPr>
        <p:txBody>
          <a:bodyPr wrap="none">
            <a:spAutoFit/>
          </a:bodyPr>
          <a:lstStyle/>
          <a:p>
            <a:pPr>
              <a:defRPr sz="1400" b="1">
                <a:solidFill>
                  <a:srgbClr val="0B5394"/>
                </a:solidFill>
              </a:defRPr>
            </a:pPr>
            <a:r>
              <a:t>GPT-5.2-chat-latest</a:t>
            </a:r>
          </a:p>
        </p:txBody>
      </p:sp>
      <p:sp>
        <p:nvSpPr>
          <p:cNvPr id="11" name="TextBox 10"/>
          <p:cNvSpPr txBox="1"/>
          <p:nvPr/>
        </p:nvSpPr>
        <p:spPr>
          <a:xfrm>
            <a:off x="640080" y="4526280"/>
            <a:ext cx="10637215" cy="457200"/>
          </a:xfrm>
          <a:prstGeom prst="rect">
            <a:avLst/>
          </a:prstGeom>
          <a:solidFill>
            <a:srgbClr val="F0F5FA"/>
          </a:solidFill>
        </p:spPr>
        <p:txBody>
          <a:bodyPr wrap="square">
            <a:spAutoFit/>
          </a:bodyPr>
          <a:lstStyle/>
          <a:p>
            <a:pPr>
              <a:defRPr sz="1100">
                <a:solidFill>
                  <a:srgbClr val="1B2A4A"/>
                </a:solidFill>
              </a:defRPr>
            </a:pPr>
            <a:r>
              <a:t>Clear, accurate, and well-structured overall, but less formally rigorous and occasionally internally inconsistent compared to top-tier responses.</a:t>
            </a:r>
          </a:p>
        </p:txBody>
      </p:sp>
      <p:sp>
        <p:nvSpPr>
          <p:cNvPr id="12" name="TextBox 11"/>
          <p:cNvSpPr txBox="1"/>
          <p:nvPr/>
        </p:nvSpPr>
        <p:spPr>
          <a:xfrm>
            <a:off x="640080" y="5074920"/>
            <a:ext cx="10637215" cy="274320"/>
          </a:xfrm>
          <a:prstGeom prst="rect">
            <a:avLst/>
          </a:prstGeom>
          <a:noFill/>
        </p:spPr>
        <p:txBody>
          <a:bodyPr wrap="square">
            <a:spAutoFit/>
          </a:bodyPr>
          <a:lstStyle/>
          <a:p>
            <a:pPr>
              <a:defRPr sz="900">
                <a:solidFill>
                  <a:srgbClr val="059669"/>
                </a:solidFill>
              </a:defRPr>
            </a:pPr>
            <a:r>
              <a:t>✓ Clean step-by-step reasoning with explicit rounding notes and numerical verification.</a:t>
            </a:r>
          </a:p>
        </p:txBody>
      </p:sp>
      <p:sp>
        <p:nvSpPr>
          <p:cNvPr id="13" name="TextBox 12"/>
          <p:cNvSpPr txBox="1"/>
          <p:nvPr/>
        </p:nvSpPr>
        <p:spPr>
          <a:xfrm>
            <a:off x="640080" y="5394959"/>
            <a:ext cx="10637215" cy="274320"/>
          </a:xfrm>
          <a:prstGeom prst="rect">
            <a:avLst/>
          </a:prstGeom>
          <a:noFill/>
        </p:spPr>
        <p:txBody>
          <a:bodyPr wrap="square">
            <a:spAutoFit/>
          </a:bodyPr>
          <a:lstStyle/>
          <a:p>
            <a:pPr>
              <a:defRPr sz="900">
                <a:solidFill>
                  <a:srgbClr val="059669"/>
                </a:solidFill>
              </a:defRPr>
            </a:pPr>
            <a:r>
              <a:t>✓ Strong logical clarity in formal implication and game-theoretic problems.</a:t>
            </a:r>
          </a:p>
        </p:txBody>
      </p:sp>
      <p:sp>
        <p:nvSpPr>
          <p:cNvPr id="14" name="TextBox 13"/>
          <p:cNvSpPr txBox="1"/>
          <p:nvPr/>
        </p:nvSpPr>
        <p:spPr>
          <a:xfrm>
            <a:off x="640080" y="5714999"/>
            <a:ext cx="10637215" cy="274320"/>
          </a:xfrm>
          <a:prstGeom prst="rect">
            <a:avLst/>
          </a:prstGeom>
          <a:noFill/>
        </p:spPr>
        <p:txBody>
          <a:bodyPr wrap="square">
            <a:spAutoFit/>
          </a:bodyPr>
          <a:lstStyle/>
          <a:p>
            <a:pPr>
              <a:defRPr sz="900">
                <a:solidFill>
                  <a:srgbClr val="059669"/>
                </a:solidFill>
              </a:defRPr>
            </a:pPr>
            <a:r>
              <a:t>✓ Balanced and accessible explanations of statistical and causal concepts.</a:t>
            </a:r>
          </a:p>
        </p:txBody>
      </p:sp>
      <p:sp>
        <p:nvSpPr>
          <p:cNvPr id="15" name="TextBox 14"/>
          <p:cNvSpPr txBox="1"/>
          <p:nvPr/>
        </p:nvSpPr>
        <p:spPr>
          <a:xfrm>
            <a:off x="640080" y="6035039"/>
            <a:ext cx="10637215" cy="274320"/>
          </a:xfrm>
          <a:prstGeom prst="rect">
            <a:avLst/>
          </a:prstGeom>
          <a:noFill/>
        </p:spPr>
        <p:txBody>
          <a:bodyPr wrap="square">
            <a:spAutoFit/>
          </a:bodyPr>
          <a:lstStyle/>
          <a:p>
            <a:pPr>
              <a:defRPr sz="900">
                <a:solidFill>
                  <a:srgbClr val="059669"/>
                </a:solidFill>
              </a:defRPr>
            </a:pPr>
            <a:r>
              <a:t>✓ Consistently correct core quantitative results across tasks.</a:t>
            </a:r>
          </a:p>
        </p:txBody>
      </p:sp>
      <p:sp>
        <p:nvSpPr>
          <p:cNvPr id="16" name="TextBox 15"/>
          <p:cNvSpPr txBox="1"/>
          <p:nvPr/>
        </p:nvSpPr>
        <p:spPr>
          <a:xfrm>
            <a:off x="640080" y="6355079"/>
            <a:ext cx="10637215" cy="274320"/>
          </a:xfrm>
          <a:prstGeom prst="rect">
            <a:avLst/>
          </a:prstGeom>
          <a:noFill/>
        </p:spPr>
        <p:txBody>
          <a:bodyPr wrap="square">
            <a:spAutoFit/>
          </a:bodyPr>
          <a:lstStyle/>
          <a:p>
            <a:pPr>
              <a:defRPr sz="900">
                <a:solidFill>
                  <a:srgbClr val="DC2626"/>
                </a:solidFill>
              </a:defRPr>
            </a:pPr>
            <a:r>
              <a:t>✗ Occasional internal tension or inconsistency in applied sections.</a:t>
            </a:r>
          </a:p>
        </p:txBody>
      </p:sp>
      <p:sp>
        <p:nvSpPr>
          <p:cNvPr id="17" name="TextBox 16"/>
          <p:cNvSpPr txBox="1"/>
          <p:nvPr/>
        </p:nvSpPr>
        <p:spPr>
          <a:xfrm>
            <a:off x="640080" y="6675119"/>
            <a:ext cx="10637215" cy="274320"/>
          </a:xfrm>
          <a:prstGeom prst="rect">
            <a:avLst/>
          </a:prstGeom>
          <a:noFill/>
        </p:spPr>
        <p:txBody>
          <a:bodyPr wrap="square">
            <a:spAutoFit/>
          </a:bodyPr>
          <a:lstStyle/>
          <a:p>
            <a:pPr>
              <a:defRPr sz="900">
                <a:solidFill>
                  <a:srgbClr val="DC2626"/>
                </a:solidFill>
              </a:defRPr>
            </a:pPr>
            <a:r>
              <a:t>✗ Less formal depth and weaker symbolic structure than leading models.</a:t>
            </a:r>
          </a:p>
        </p:txBody>
      </p:sp>
      <p:sp>
        <p:nvSpPr>
          <p:cNvPr id="18" name="TextBox 17"/>
          <p:cNvSpPr txBox="1"/>
          <p:nvPr/>
        </p:nvSpPr>
        <p:spPr>
          <a:xfrm>
            <a:off x="640080" y="6995159"/>
            <a:ext cx="10637215" cy="274320"/>
          </a:xfrm>
          <a:prstGeom prst="rect">
            <a:avLst/>
          </a:prstGeom>
          <a:noFill/>
        </p:spPr>
        <p:txBody>
          <a:bodyPr wrap="square">
            <a:spAutoFit/>
          </a:bodyPr>
          <a:lstStyle/>
          <a:p>
            <a:pPr>
              <a:defRPr sz="900">
                <a:solidFill>
                  <a:srgbClr val="DC2626"/>
                </a:solidFill>
              </a:defRPr>
            </a:pPr>
            <a:r>
              <a:t>✗ Some speculative or weakly justified quantitative assumptions.</a:t>
            </a:r>
          </a:p>
        </p:txBody>
      </p:sp>
      <p:sp>
        <p:nvSpPr>
          <p:cNvPr id="19" name="TextBox 18"/>
          <p:cNvSpPr txBox="1"/>
          <p:nvPr/>
        </p:nvSpPr>
        <p:spPr>
          <a:xfrm>
            <a:off x="640080" y="7315199"/>
            <a:ext cx="10637215" cy="274320"/>
          </a:xfrm>
          <a:prstGeom prst="rect">
            <a:avLst/>
          </a:prstGeom>
          <a:noFill/>
        </p:spPr>
        <p:txBody>
          <a:bodyPr wrap="square">
            <a:spAutoFit/>
          </a:bodyPr>
          <a:lstStyle/>
          <a:p>
            <a:pPr>
              <a:defRPr sz="900">
                <a:solidFill>
                  <a:srgbClr val="DC2626"/>
                </a:solidFill>
              </a:defRPr>
            </a:pPr>
            <a:r>
              <a:t>✗ Limited exploration of edge cases and structural counterarguments.</a:t>
            </a:r>
          </a:p>
        </p:txBody>
      </p:sp>
      <p:cxnSp>
        <p:nvCxnSpPr>
          <p:cNvPr id="20" name="Connector 1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9144000" cy="548640"/>
          </a:xfrm>
          <a:prstGeom prst="rect">
            <a:avLst/>
          </a:prstGeom>
          <a:noFill/>
        </p:spPr>
        <p:txBody>
          <a:bodyPr wrap="none">
            <a:spAutoFit/>
          </a:bodyPr>
          <a:lstStyle/>
          <a:p>
            <a:pPr>
              <a:defRPr sz="2800" b="1">
                <a:solidFill>
                  <a:srgbClr val="0B5394"/>
                </a:solidFill>
              </a:defRPr>
            </a:pPr>
            <a:r>
              <a:t>Grok 4-1-fast-reasoning [Reasoning]</a:t>
            </a:r>
          </a:p>
        </p:txBody>
      </p:sp>
      <p:sp>
        <p:nvSpPr>
          <p:cNvPr id="3" name="TextBox 2"/>
          <p:cNvSpPr txBox="1"/>
          <p:nvPr/>
        </p:nvSpPr>
        <p:spPr>
          <a:xfrm>
            <a:off x="10058400" y="365760"/>
            <a:ext cx="1645920" cy="457200"/>
          </a:xfrm>
          <a:prstGeom prst="rect">
            <a:avLst/>
          </a:prstGeom>
          <a:solidFill>
            <a:srgbClr val="0EA5E9"/>
          </a:solidFill>
        </p:spPr>
        <p:txBody>
          <a:bodyPr wrap="none">
            <a:spAutoFit/>
          </a:bodyPr>
          <a:lstStyle/>
          <a:p>
            <a:pPr algn="ctr">
              <a:defRPr sz="2000" b="1">
                <a:solidFill>
                  <a:srgbClr val="FFFFFF"/>
                </a:solidFill>
              </a:defRPr>
            </a:pPr>
            <a:r>
              <a:t>#6</a:t>
            </a:r>
          </a:p>
        </p:txBody>
      </p:sp>
      <p:sp>
        <p:nvSpPr>
          <p:cNvPr id="4" name="TextBox 3"/>
          <p:cNvSpPr txBox="1"/>
          <p:nvPr/>
        </p:nvSpPr>
        <p:spPr>
          <a:xfrm>
            <a:off x="457200" y="914400"/>
            <a:ext cx="9144000" cy="274320"/>
          </a:xfrm>
          <a:prstGeom prst="rect">
            <a:avLst/>
          </a:prstGeom>
          <a:noFill/>
        </p:spPr>
        <p:txBody>
          <a:bodyPr wrap="none">
            <a:spAutoFit/>
          </a:bodyPr>
          <a:lstStyle/>
          <a:p>
            <a:pPr>
              <a:defRPr sz="1100">
                <a:solidFill>
                  <a:srgbClr val="5A6B85"/>
                </a:solidFill>
              </a:defRPr>
            </a:pPr>
            <a:r>
              <a:t>grok</a:t>
            </a:r>
          </a:p>
        </p:txBody>
      </p:sp>
      <p:sp>
        <p:nvSpPr>
          <p:cNvPr id="5" name="TextBox 4"/>
          <p:cNvSpPr txBox="1"/>
          <p:nvPr/>
        </p:nvSpPr>
        <p:spPr>
          <a:xfrm>
            <a:off x="457200" y="1371600"/>
            <a:ext cx="2743200" cy="640080"/>
          </a:xfrm>
          <a:prstGeom prst="rect">
            <a:avLst/>
          </a:prstGeom>
          <a:noFill/>
        </p:spPr>
        <p:txBody>
          <a:bodyPr wrap="none">
            <a:spAutoFit/>
          </a:bodyPr>
          <a:lstStyle/>
          <a:p>
            <a:pPr>
              <a:defRPr sz="900">
                <a:solidFill>
                  <a:srgbClr val="5A6B85"/>
                </a:solidFill>
              </a:defRPr>
            </a:pPr>
            <a:r>
              <a:t>Weighted Score</a:t>
            </a:r>
          </a:p>
          <a:p>
            <a:pPr>
              <a:defRPr sz="1100" b="1">
                <a:solidFill>
                  <a:srgbClr val="1B2A4A"/>
                </a:solidFill>
              </a:defRPr>
            </a:pPr>
            <a:r>
              <a:t>7.97</a:t>
            </a:r>
          </a:p>
        </p:txBody>
      </p:sp>
      <p:sp>
        <p:nvSpPr>
          <p:cNvPr id="6" name="TextBox 5"/>
          <p:cNvSpPr txBox="1"/>
          <p:nvPr/>
        </p:nvSpPr>
        <p:spPr>
          <a:xfrm>
            <a:off x="3291840" y="1371600"/>
            <a:ext cx="2743200" cy="640080"/>
          </a:xfrm>
          <a:prstGeom prst="rect">
            <a:avLst/>
          </a:prstGeom>
          <a:noFill/>
        </p:spPr>
        <p:txBody>
          <a:bodyPr wrap="none">
            <a:spAutoFit/>
          </a:bodyPr>
          <a:lstStyle/>
          <a:p>
            <a:pPr>
              <a:defRPr sz="900">
                <a:solidFill>
                  <a:srgbClr val="5A6B85"/>
                </a:solidFill>
              </a:defRPr>
            </a:pPr>
            <a:r>
              <a:t>Win Count</a:t>
            </a:r>
          </a:p>
          <a:p>
            <a:pPr>
              <a:defRPr sz="1100" b="1">
                <a:solidFill>
                  <a:srgbClr val="1B2A4A"/>
                </a:solidFill>
              </a:defRPr>
            </a:pPr>
            <a:r>
              <a:t>0</a:t>
            </a:r>
          </a:p>
        </p:txBody>
      </p:sp>
      <p:sp>
        <p:nvSpPr>
          <p:cNvPr id="7" name="TextBox 6"/>
          <p:cNvSpPr txBox="1"/>
          <p:nvPr/>
        </p:nvSpPr>
        <p:spPr>
          <a:xfrm>
            <a:off x="6126480" y="1371600"/>
            <a:ext cx="2743200" cy="640080"/>
          </a:xfrm>
          <a:prstGeom prst="rect">
            <a:avLst/>
          </a:prstGeom>
          <a:noFill/>
        </p:spPr>
        <p:txBody>
          <a:bodyPr wrap="none">
            <a:spAutoFit/>
          </a:bodyPr>
          <a:lstStyle/>
          <a:p>
            <a:pPr>
              <a:defRPr sz="900">
                <a:solidFill>
                  <a:srgbClr val="5A6B85"/>
                </a:solidFill>
              </a:defRPr>
            </a:pPr>
            <a:r>
              <a:t>Total Tokens</a:t>
            </a:r>
          </a:p>
          <a:p>
            <a:pPr>
              <a:defRPr sz="1100" b="1">
                <a:solidFill>
                  <a:srgbClr val="1B2A4A"/>
                </a:solidFill>
              </a:defRPr>
            </a:pPr>
            <a:r>
              <a:t>76,265</a:t>
            </a:r>
          </a:p>
        </p:txBody>
      </p:sp>
      <p:sp>
        <p:nvSpPr>
          <p:cNvPr id="8" name="TextBox 7"/>
          <p:cNvSpPr txBox="1"/>
          <p:nvPr/>
        </p:nvSpPr>
        <p:spPr>
          <a:xfrm>
            <a:off x="8961120" y="1371600"/>
            <a:ext cx="2743200" cy="640080"/>
          </a:xfrm>
          <a:prstGeom prst="rect">
            <a:avLst/>
          </a:prstGeom>
          <a:noFill/>
        </p:spPr>
        <p:txBody>
          <a:bodyPr wrap="none">
            <a:spAutoFit/>
          </a:bodyPr>
          <a:lstStyle/>
          <a:p>
            <a:pPr>
              <a:defRPr sz="900">
                <a:solidFill>
                  <a:srgbClr val="5A6B85"/>
                </a:solidFill>
              </a:defRPr>
            </a:pPr>
            <a:r>
              <a:t>Est. Cost</a:t>
            </a:r>
          </a:p>
          <a:p>
            <a:pPr>
              <a:defRPr sz="1100" b="1">
                <a:solidFill>
                  <a:srgbClr val="1B2A4A"/>
                </a:solidFill>
              </a:defRPr>
            </a:pPr>
            <a:r>
              <a:t>$0.03</a:t>
            </a:r>
          </a:p>
        </p:txBody>
      </p:sp>
      <p:sp>
        <p:nvSpPr>
          <p:cNvPr id="9" name="TextBox 8"/>
          <p:cNvSpPr txBox="1"/>
          <p:nvPr/>
        </p:nvSpPr>
        <p:spPr>
          <a:xfrm>
            <a:off x="457200" y="2103120"/>
            <a:ext cx="2743200" cy="640080"/>
          </a:xfrm>
          <a:prstGeom prst="rect">
            <a:avLst/>
          </a:prstGeom>
          <a:noFill/>
        </p:spPr>
        <p:txBody>
          <a:bodyPr wrap="none">
            <a:spAutoFit/>
          </a:bodyPr>
          <a:lstStyle/>
          <a:p>
            <a:pPr>
              <a:defRPr sz="900">
                <a:solidFill>
                  <a:srgbClr val="5A6B85"/>
                </a:solidFill>
              </a:defRPr>
            </a:pPr>
            <a:r>
              <a:t>Tokens/sec</a:t>
            </a:r>
          </a:p>
          <a:p>
            <a:pPr>
              <a:defRPr sz="1100" b="1">
                <a:solidFill>
                  <a:srgbClr val="1B2A4A"/>
                </a:solidFill>
              </a:defRPr>
            </a:pPr>
            <a:r>
              <a:t>107.5</a:t>
            </a:r>
          </a:p>
        </p:txBody>
      </p:sp>
      <p:sp>
        <p:nvSpPr>
          <p:cNvPr id="10" name="TextBox 9"/>
          <p:cNvSpPr txBox="1"/>
          <p:nvPr/>
        </p:nvSpPr>
        <p:spPr>
          <a:xfrm>
            <a:off x="3291840" y="2103120"/>
            <a:ext cx="2743200" cy="640080"/>
          </a:xfrm>
          <a:prstGeom prst="rect">
            <a:avLst/>
          </a:prstGeom>
          <a:noFill/>
        </p:spPr>
        <p:txBody>
          <a:bodyPr wrap="none">
            <a:spAutoFit/>
          </a:bodyPr>
          <a:lstStyle/>
          <a:p>
            <a:pPr>
              <a:defRPr sz="900">
                <a:solidFill>
                  <a:srgbClr val="5A6B85"/>
                </a:solidFill>
              </a:defRPr>
            </a:pPr>
            <a:r>
              <a:t>Avg Latency</a:t>
            </a:r>
          </a:p>
          <a:p>
            <a:pPr>
              <a:defRPr sz="1100" b="1">
                <a:solidFill>
                  <a:srgbClr val="1B2A4A"/>
                </a:solidFill>
              </a:defRPr>
            </a:pPr>
            <a:r>
              <a:t>28373ms</a:t>
            </a:r>
          </a:p>
        </p:txBody>
      </p:sp>
      <p:sp>
        <p:nvSpPr>
          <p:cNvPr id="11" name="TextBox 10"/>
          <p:cNvSpPr txBox="1"/>
          <p:nvPr/>
        </p:nvSpPr>
        <p:spPr>
          <a:xfrm>
            <a:off x="6126480" y="2103120"/>
            <a:ext cx="2743200" cy="640080"/>
          </a:xfrm>
          <a:prstGeom prst="rect">
            <a:avLst/>
          </a:prstGeom>
          <a:noFill/>
        </p:spPr>
        <p:txBody>
          <a:bodyPr wrap="none">
            <a:spAutoFit/>
          </a:bodyPr>
          <a:lstStyle/>
          <a:p>
            <a:pPr>
              <a:defRPr sz="900">
                <a:solidFill>
                  <a:srgbClr val="5A6B85"/>
                </a:solidFill>
              </a:defRPr>
            </a:pPr>
            <a:r>
              <a:t>P50</a:t>
            </a:r>
          </a:p>
          <a:p>
            <a:pPr>
              <a:defRPr sz="1100" b="1">
                <a:solidFill>
                  <a:srgbClr val="1B2A4A"/>
                </a:solidFill>
              </a:defRPr>
            </a:pPr>
            <a:r>
              <a:t>23911ms</a:t>
            </a:r>
          </a:p>
        </p:txBody>
      </p:sp>
      <p:sp>
        <p:nvSpPr>
          <p:cNvPr id="12" name="TextBox 11"/>
          <p:cNvSpPr txBox="1"/>
          <p:nvPr/>
        </p:nvSpPr>
        <p:spPr>
          <a:xfrm>
            <a:off x="8961120" y="2103120"/>
            <a:ext cx="2743200" cy="640080"/>
          </a:xfrm>
          <a:prstGeom prst="rect">
            <a:avLst/>
          </a:prstGeom>
          <a:noFill/>
        </p:spPr>
        <p:txBody>
          <a:bodyPr wrap="none">
            <a:spAutoFit/>
          </a:bodyPr>
          <a:lstStyle/>
          <a:p>
            <a:pPr>
              <a:defRPr sz="900">
                <a:solidFill>
                  <a:srgbClr val="5A6B85"/>
                </a:solidFill>
              </a:defRPr>
            </a:pPr>
            <a:r>
              <a:t>P95</a:t>
            </a:r>
          </a:p>
          <a:p>
            <a:pPr>
              <a:defRPr sz="1100" b="1">
                <a:solidFill>
                  <a:srgbClr val="1B2A4A"/>
                </a:solidFill>
              </a:defRPr>
            </a:pPr>
            <a:r>
              <a:t>66270ms</a:t>
            </a:r>
          </a:p>
        </p:txBody>
      </p:sp>
      <p:sp>
        <p:nvSpPr>
          <p:cNvPr id="13" name="TextBox 12"/>
          <p:cNvSpPr txBox="1"/>
          <p:nvPr/>
        </p:nvSpPr>
        <p:spPr>
          <a:xfrm>
            <a:off x="457200" y="3017520"/>
            <a:ext cx="11277295" cy="365760"/>
          </a:xfrm>
          <a:prstGeom prst="rect">
            <a:avLst/>
          </a:prstGeom>
          <a:noFill/>
        </p:spPr>
        <p:txBody>
          <a:bodyPr wrap="none">
            <a:spAutoFit/>
          </a:bodyPr>
          <a:lstStyle/>
          <a:p>
            <a:pPr>
              <a:defRPr sz="900">
                <a:solidFill>
                  <a:srgbClr val="0EA5E9"/>
                </a:solidFill>
              </a:defRPr>
            </a:pPr>
            <a:r>
              <a:t>• Fastest</a:t>
            </a:r>
          </a:p>
        </p:txBody>
      </p:sp>
      <p:sp>
        <p:nvSpPr>
          <p:cNvPr id="14" name="TextBox 13"/>
          <p:cNvSpPr txBox="1"/>
          <p:nvPr/>
        </p:nvSpPr>
        <p:spPr>
          <a:xfrm>
            <a:off x="457200" y="3657600"/>
            <a:ext cx="11277295" cy="274320"/>
          </a:xfrm>
          <a:prstGeom prst="rect">
            <a:avLst/>
          </a:prstGeom>
          <a:noFill/>
        </p:spPr>
        <p:txBody>
          <a:bodyPr wrap="none">
            <a:spAutoFit/>
          </a:bodyPr>
          <a:lstStyle/>
          <a:p>
            <a:pPr>
              <a:defRPr sz="1400" b="1">
                <a:solidFill>
                  <a:srgbClr val="1B2A4A"/>
                </a:solidFill>
              </a:defRPr>
            </a:pPr>
            <a:r>
              <a:t>Per-Criterion Scores</a:t>
            </a:r>
          </a:p>
        </p:txBody>
      </p:sp>
      <p:sp>
        <p:nvSpPr>
          <p:cNvPr id="15" name="TextBox 14"/>
          <p:cNvSpPr txBox="1"/>
          <p:nvPr/>
        </p:nvSpPr>
        <p:spPr>
          <a:xfrm>
            <a:off x="457200" y="4023360"/>
            <a:ext cx="2286000" cy="228600"/>
          </a:xfrm>
          <a:prstGeom prst="rect">
            <a:avLst/>
          </a:prstGeom>
          <a:noFill/>
        </p:spPr>
        <p:txBody>
          <a:bodyPr wrap="none">
            <a:spAutoFit/>
          </a:bodyPr>
          <a:lstStyle/>
          <a:p>
            <a:pPr>
              <a:defRPr sz="900">
                <a:solidFill>
                  <a:srgbClr val="1B2A4A"/>
                </a:solidFill>
              </a:defRPr>
            </a:pPr>
            <a:r>
              <a:t>Reasoning Validity</a:t>
            </a:r>
          </a:p>
        </p:txBody>
      </p:sp>
      <p:sp>
        <p:nvSpPr>
          <p:cNvPr id="16" name="Rectangle 15"/>
          <p:cNvSpPr/>
          <p:nvPr/>
        </p:nvSpPr>
        <p:spPr>
          <a:xfrm>
            <a:off x="2926080" y="4069080"/>
            <a:ext cx="5506974" cy="182880"/>
          </a:xfrm>
          <a:prstGeom prst="rect">
            <a:avLst/>
          </a:prstGeom>
          <a:solidFill>
            <a:srgbClr val="99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058400" y="4023360"/>
            <a:ext cx="1371600" cy="228600"/>
          </a:xfrm>
          <a:prstGeom prst="rect">
            <a:avLst/>
          </a:prstGeom>
          <a:noFill/>
        </p:spPr>
        <p:txBody>
          <a:bodyPr wrap="none">
            <a:spAutoFit/>
          </a:bodyPr>
          <a:lstStyle/>
          <a:p>
            <a:pPr algn="r">
              <a:defRPr sz="900" b="1">
                <a:solidFill>
                  <a:srgbClr val="1B2A4A"/>
                </a:solidFill>
              </a:defRPr>
            </a:pPr>
            <a:r>
              <a:t>8.03</a:t>
            </a:r>
          </a:p>
        </p:txBody>
      </p:sp>
      <p:sp>
        <p:nvSpPr>
          <p:cNvPr id="18" name="TextBox 17"/>
          <p:cNvSpPr txBox="1"/>
          <p:nvPr/>
        </p:nvSpPr>
        <p:spPr>
          <a:xfrm>
            <a:off x="457200" y="4343400"/>
            <a:ext cx="2286000" cy="228600"/>
          </a:xfrm>
          <a:prstGeom prst="rect">
            <a:avLst/>
          </a:prstGeom>
          <a:noFill/>
        </p:spPr>
        <p:txBody>
          <a:bodyPr wrap="none">
            <a:spAutoFit/>
          </a:bodyPr>
          <a:lstStyle/>
          <a:p>
            <a:pPr>
              <a:defRPr sz="900">
                <a:solidFill>
                  <a:srgbClr val="1B2A4A"/>
                </a:solidFill>
              </a:defRPr>
            </a:pPr>
            <a:r>
              <a:t>Solution Correctness</a:t>
            </a:r>
          </a:p>
        </p:txBody>
      </p:sp>
      <p:sp>
        <p:nvSpPr>
          <p:cNvPr id="19" name="Rectangle 18"/>
          <p:cNvSpPr/>
          <p:nvPr/>
        </p:nvSpPr>
        <p:spPr>
          <a:xfrm>
            <a:off x="2926080" y="4389120"/>
            <a:ext cx="5815584" cy="182880"/>
          </a:xfrm>
          <a:prstGeom prst="rect">
            <a:avLst/>
          </a:prstGeom>
          <a:solidFill>
            <a:srgbClr val="8D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058400" y="4343400"/>
            <a:ext cx="1371600" cy="228600"/>
          </a:xfrm>
          <a:prstGeom prst="rect">
            <a:avLst/>
          </a:prstGeom>
          <a:noFill/>
        </p:spPr>
        <p:txBody>
          <a:bodyPr wrap="none">
            <a:spAutoFit/>
          </a:bodyPr>
          <a:lstStyle/>
          <a:p>
            <a:pPr algn="r">
              <a:defRPr sz="900" b="1">
                <a:solidFill>
                  <a:srgbClr val="1B2A4A"/>
                </a:solidFill>
              </a:defRPr>
            </a:pPr>
            <a:r>
              <a:t>8.48</a:t>
            </a:r>
          </a:p>
        </p:txBody>
      </p:sp>
      <p:sp>
        <p:nvSpPr>
          <p:cNvPr id="21" name="TextBox 20"/>
          <p:cNvSpPr txBox="1"/>
          <p:nvPr/>
        </p:nvSpPr>
        <p:spPr>
          <a:xfrm>
            <a:off x="457200" y="4663440"/>
            <a:ext cx="2286000" cy="228600"/>
          </a:xfrm>
          <a:prstGeom prst="rect">
            <a:avLst/>
          </a:prstGeom>
          <a:noFill/>
        </p:spPr>
        <p:txBody>
          <a:bodyPr wrap="none">
            <a:spAutoFit/>
          </a:bodyPr>
          <a:lstStyle/>
          <a:p>
            <a:pPr>
              <a:defRPr sz="900">
                <a:solidFill>
                  <a:srgbClr val="1B2A4A"/>
                </a:solidFill>
              </a:defRPr>
            </a:pPr>
            <a:r>
              <a:t>Reasoning Transparency</a:t>
            </a:r>
          </a:p>
        </p:txBody>
      </p:sp>
      <p:sp>
        <p:nvSpPr>
          <p:cNvPr id="22" name="Rectangle 21"/>
          <p:cNvSpPr/>
          <p:nvPr/>
        </p:nvSpPr>
        <p:spPr>
          <a:xfrm>
            <a:off x="2926080" y="4709159"/>
            <a:ext cx="5342382" cy="182880"/>
          </a:xfrm>
          <a:prstGeom prst="rect">
            <a:avLst/>
          </a:prstGeom>
          <a:solidFill>
            <a:srgbClr val="9F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058400" y="4663440"/>
            <a:ext cx="1371600" cy="228600"/>
          </a:xfrm>
          <a:prstGeom prst="rect">
            <a:avLst/>
          </a:prstGeom>
          <a:noFill/>
        </p:spPr>
        <p:txBody>
          <a:bodyPr wrap="none">
            <a:spAutoFit/>
          </a:bodyPr>
          <a:lstStyle/>
          <a:p>
            <a:pPr algn="r">
              <a:defRPr sz="900" b="1">
                <a:solidFill>
                  <a:srgbClr val="1B2A4A"/>
                </a:solidFill>
              </a:defRPr>
            </a:pPr>
            <a:r>
              <a:t>7.79</a:t>
            </a:r>
          </a:p>
        </p:txBody>
      </p:sp>
      <p:sp>
        <p:nvSpPr>
          <p:cNvPr id="24" name="TextBox 23"/>
          <p:cNvSpPr txBox="1"/>
          <p:nvPr/>
        </p:nvSpPr>
        <p:spPr>
          <a:xfrm>
            <a:off x="457200" y="4983479"/>
            <a:ext cx="2286000" cy="228600"/>
          </a:xfrm>
          <a:prstGeom prst="rect">
            <a:avLst/>
          </a:prstGeom>
          <a:noFill/>
        </p:spPr>
        <p:txBody>
          <a:bodyPr wrap="none">
            <a:spAutoFit/>
          </a:bodyPr>
          <a:lstStyle/>
          <a:p>
            <a:pPr>
              <a:defRPr sz="900">
                <a:solidFill>
                  <a:srgbClr val="1B2A4A"/>
                </a:solidFill>
              </a:defRPr>
            </a:pPr>
            <a:r>
              <a:t>Assumption Handling</a:t>
            </a:r>
          </a:p>
        </p:txBody>
      </p:sp>
      <p:sp>
        <p:nvSpPr>
          <p:cNvPr id="25" name="Rectangle 24"/>
          <p:cNvSpPr/>
          <p:nvPr/>
        </p:nvSpPr>
        <p:spPr>
          <a:xfrm>
            <a:off x="2926080" y="5029199"/>
            <a:ext cx="4985766" cy="182880"/>
          </a:xfrm>
          <a:prstGeom prst="rect">
            <a:avLst/>
          </a:prstGeom>
          <a:solidFill>
            <a:srgbClr val="AC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058400" y="4983479"/>
            <a:ext cx="1371600" cy="228600"/>
          </a:xfrm>
          <a:prstGeom prst="rect">
            <a:avLst/>
          </a:prstGeom>
          <a:noFill/>
        </p:spPr>
        <p:txBody>
          <a:bodyPr wrap="none">
            <a:spAutoFit/>
          </a:bodyPr>
          <a:lstStyle/>
          <a:p>
            <a:pPr algn="r">
              <a:defRPr sz="900" b="1">
                <a:solidFill>
                  <a:srgbClr val="1B2A4A"/>
                </a:solidFill>
              </a:defRPr>
            </a:pPr>
            <a:r>
              <a:t>7.27</a:t>
            </a:r>
          </a:p>
        </p:txBody>
      </p:sp>
      <p:sp>
        <p:nvSpPr>
          <p:cNvPr id="27" name="TextBox 26"/>
          <p:cNvSpPr txBox="1"/>
          <p:nvPr/>
        </p:nvSpPr>
        <p:spPr>
          <a:xfrm>
            <a:off x="457200" y="5303519"/>
            <a:ext cx="2286000" cy="228600"/>
          </a:xfrm>
          <a:prstGeom prst="rect">
            <a:avLst/>
          </a:prstGeom>
          <a:noFill/>
        </p:spPr>
        <p:txBody>
          <a:bodyPr wrap="none">
            <a:spAutoFit/>
          </a:bodyPr>
          <a:lstStyle/>
          <a:p>
            <a:pPr>
              <a:defRPr sz="900">
                <a:solidFill>
                  <a:srgbClr val="1B2A4A"/>
                </a:solidFill>
              </a:defRPr>
            </a:pPr>
            <a:r>
              <a:t>Systematic Progression</a:t>
            </a:r>
          </a:p>
        </p:txBody>
      </p:sp>
      <p:sp>
        <p:nvSpPr>
          <p:cNvPr id="28" name="Rectangle 27"/>
          <p:cNvSpPr/>
          <p:nvPr/>
        </p:nvSpPr>
        <p:spPr>
          <a:xfrm>
            <a:off x="2926080" y="5349239"/>
            <a:ext cx="5438393" cy="182880"/>
          </a:xfrm>
          <a:prstGeom prst="rect">
            <a:avLst/>
          </a:prstGeom>
          <a:solidFill>
            <a:srgbClr val="9B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0058400" y="5303519"/>
            <a:ext cx="1371600" cy="228600"/>
          </a:xfrm>
          <a:prstGeom prst="rect">
            <a:avLst/>
          </a:prstGeom>
          <a:noFill/>
        </p:spPr>
        <p:txBody>
          <a:bodyPr wrap="none">
            <a:spAutoFit/>
          </a:bodyPr>
          <a:lstStyle/>
          <a:p>
            <a:pPr algn="r">
              <a:defRPr sz="900" b="1">
                <a:solidFill>
                  <a:srgbClr val="1B2A4A"/>
                </a:solidFill>
              </a:defRPr>
            </a:pPr>
            <a:r>
              <a:t>7.93</a:t>
            </a:r>
          </a:p>
        </p:txBody>
      </p:sp>
      <p:cxnSp>
        <p:nvCxnSpPr>
          <p:cNvPr id="30" name="Connector 2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2" name="TextBox 31"/>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3" name="TextBox 32"/>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Grok 4-1-fast-reasoning [Reasoning] — Per-Question Performance</a:t>
            </a:r>
          </a:p>
        </p:txBody>
      </p:sp>
      <p:graphicFrame>
        <p:nvGraphicFramePr>
          <p:cNvPr id="3" name="Table 2"/>
          <p:cNvGraphicFramePr>
            <a:graphicFrameLocks noGrp="1"/>
          </p:cNvGraphicFramePr>
          <p:nvPr/>
        </p:nvGraphicFramePr>
        <p:xfrm>
          <a:off x="457200" y="1371600"/>
          <a:ext cx="11277295" cy="4480560"/>
        </p:xfrm>
        <a:graphic>
          <a:graphicData uri="http://schemas.openxmlformats.org/drawingml/2006/table">
            <a:tbl>
              <a:tblPr firstRow="1" bandRow="1">
                <a:tableStyleId>{5C22544A-7EE6-4342-B048-85BDC9FD1C3A}</a:tableStyleId>
              </a:tblPr>
              <a:tblGrid>
                <a:gridCol w="1879549"/>
                <a:gridCol w="1879549"/>
                <a:gridCol w="1879549"/>
                <a:gridCol w="1879549"/>
                <a:gridCol w="1879549"/>
                <a:gridCol w="1879550"/>
              </a:tblGrid>
              <a:tr h="320040">
                <a:tc>
                  <a:txBody>
                    <a:bodyPr wrap="square" lIns="50800" rIns="50800" tIns="25400" bIns="25400"/>
                    <a:lstStyle/>
                    <a:p>
                      <a:pPr algn="ctr">
                        <a:defRPr sz="1000" b="1">
                          <a:solidFill>
                            <a:srgbClr val="0B5394"/>
                          </a:solidFill>
                        </a:defRPr>
                      </a:pPr>
                      <a:r>
                        <a:t>Q#</a:t>
                      </a:r>
                    </a:p>
                  </a:txBody>
                  <a:tcPr>
                    <a:solidFill>
                      <a:srgbClr val="EBF0F8"/>
                    </a:solidFill>
                  </a:tcPr>
                </a:tc>
                <a:tc>
                  <a:txBody>
                    <a:bodyPr wrap="square" lIns="50800" rIns="50800" tIns="25400" bIns="25400"/>
                    <a:lstStyle/>
                    <a:p>
                      <a:pPr algn="ctr">
                        <a:defRPr sz="1000" b="1">
                          <a:solidFill>
                            <a:srgbClr val="0B5394"/>
                          </a:solidFill>
                        </a:defRPr>
                      </a:pPr>
                      <a:r>
                        <a:t>Question</a:t>
                      </a:r>
                    </a:p>
                  </a:txBody>
                  <a:tcPr>
                    <a:solidFill>
                      <a:srgbClr val="EBF0F8"/>
                    </a:solidFill>
                  </a:tcPr>
                </a:tc>
                <a:tc>
                  <a:txBody>
                    <a:bodyPr wrap="square" lIns="50800" rIns="50800" tIns="25400" bIns="25400"/>
                    <a:lstStyle/>
                    <a:p>
                      <a:pPr algn="ctr">
                        <a:defRPr sz="1000" b="1">
                          <a:solidFill>
                            <a:srgbClr val="0B5394"/>
                          </a:solidFill>
                        </a:defRPr>
                      </a:pPr>
                      <a:r>
                        <a:t>Score</a:t>
                      </a:r>
                    </a:p>
                  </a:txBody>
                  <a:tcPr>
                    <a:solidFill>
                      <a:srgbClr val="EBF0F8"/>
                    </a:solidFill>
                  </a:tcPr>
                </a:tc>
                <a:tc>
                  <a:txBody>
                    <a:bodyPr wrap="square" lIns="50800" rIns="50800" tIns="25400" bIns="25400"/>
                    <a:lstStyle/>
                    <a:p>
                      <a:pPr algn="ctr">
                        <a:defRPr sz="1000" b="1">
                          <a:solidFill>
                            <a:srgbClr val="0B5394"/>
                          </a:solidFill>
                        </a:defRPr>
                      </a:pPr>
                      <a:r>
                        <a:t>Tokens</a:t>
                      </a:r>
                    </a:p>
                  </a:txBody>
                  <a:tcPr>
                    <a:solidFill>
                      <a:srgbClr val="EBF0F8"/>
                    </a:solidFill>
                  </a:tcPr>
                </a:tc>
                <a:tc>
                  <a:txBody>
                    <a:bodyPr wrap="square" lIns="50800" rIns="50800" tIns="25400" bIns="25400"/>
                    <a:lstStyle/>
                    <a:p>
                      <a:pPr algn="ctr">
                        <a:defRPr sz="1000" b="1">
                          <a:solidFill>
                            <a:srgbClr val="0B5394"/>
                          </a:solidFill>
                        </a:defRPr>
                      </a:pPr>
                      <a:r>
                        <a:t>Latency (ms)</a:t>
                      </a:r>
                    </a:p>
                  </a:txBody>
                  <a:tcPr>
                    <a:solidFill>
                      <a:srgbClr val="EBF0F8"/>
                    </a:solidFill>
                  </a:tcPr>
                </a:tc>
                <a:tc>
                  <a:txBody>
                    <a:bodyPr wrap="square" lIns="50800" rIns="50800" tIns="25400" bIns="25400"/>
                    <a:lstStyle/>
                    <a:p>
                      <a:pPr algn="ctr">
                        <a:defRPr sz="1000" b="1">
                          <a:solidFill>
                            <a:srgbClr val="0B5394"/>
                          </a:solidFill>
                        </a:defRPr>
                      </a:pPr>
                      <a:r>
                        <a:t>Cost</a:t>
                      </a:r>
                    </a:p>
                  </a:txBody>
                  <a:tcPr>
                    <a:solidFill>
                      <a:srgbClr val="EBF0F8"/>
                    </a:solidFill>
                  </a:tcPr>
                </a:tc>
              </a:tr>
              <a:tr h="320040">
                <a:tc>
                  <a:txBody>
                    <a:bodyPr wrap="square" lIns="50800" rIns="50800" tIns="25400" bIns="25400"/>
                    <a:lstStyle/>
                    <a:p>
                      <a:pPr algn="ctr">
                        <a:defRPr sz="900" b="0">
                          <a:solidFill>
                            <a:srgbClr val="1B2A4A"/>
                          </a:solidFill>
                        </a:defRPr>
                      </a:pPr>
                      <a:r>
                        <a:t>0</a:t>
                      </a:r>
                    </a:p>
                  </a:txBody>
                  <a:tcPr>
                    <a:solidFill>
                      <a:srgbClr val="FFFFFF"/>
                    </a:solidFill>
                  </a:tcPr>
                </a:tc>
                <a:tc>
                  <a:txBody>
                    <a:bodyPr wrap="square" lIns="50800" rIns="50800" tIns="25400" bIns="25400"/>
                    <a:lstStyle/>
                    <a:p>
                      <a:pPr algn="l">
                        <a:defRPr sz="900" b="0">
                          <a:solidFill>
                            <a:srgbClr val="1B2A4A"/>
                          </a:solidFill>
                        </a:defRPr>
                      </a:pPr>
                      <a:r>
                        <a:t>A company has 120 employees. 40% work remotely, 30...</a:t>
                      </a:r>
                    </a:p>
                  </a:txBody>
                  <a:tcPr>
                    <a:solidFill>
                      <a:srgbClr val="FFFFFF"/>
                    </a:solidFill>
                  </a:tcPr>
                </a:tc>
                <a:tc>
                  <a:txBody>
                    <a:bodyPr wrap="square" lIns="50800" rIns="50800" tIns="25400" bIns="25400"/>
                    <a:lstStyle/>
                    <a:p>
                      <a:pPr algn="r">
                        <a:defRPr sz="900" b="0">
                          <a:solidFill>
                            <a:srgbClr val="438C1C"/>
                          </a:solidFill>
                        </a:defRPr>
                      </a:pPr>
                      <a:r>
                        <a:t>8.25</a:t>
                      </a:r>
                    </a:p>
                  </a:txBody>
                  <a:tcPr>
                    <a:solidFill>
                      <a:srgbClr val="FFFFFF"/>
                    </a:solidFill>
                  </a:tcPr>
                </a:tc>
                <a:tc>
                  <a:txBody>
                    <a:bodyPr wrap="square" lIns="50800" rIns="50800" tIns="25400" bIns="25400"/>
                    <a:lstStyle/>
                    <a:p>
                      <a:pPr algn="r">
                        <a:defRPr sz="900" b="0">
                          <a:solidFill>
                            <a:srgbClr val="1B2A4A"/>
                          </a:solidFill>
                        </a:defRPr>
                      </a:pPr>
                      <a:r>
                        <a:t>2610</a:t>
                      </a:r>
                    </a:p>
                  </a:txBody>
                  <a:tcPr>
                    <a:solidFill>
                      <a:srgbClr val="FFFFFF"/>
                    </a:solidFill>
                  </a:tcPr>
                </a:tc>
                <a:tc>
                  <a:txBody>
                    <a:bodyPr wrap="square" lIns="50800" rIns="50800" tIns="25400" bIns="25400"/>
                    <a:lstStyle/>
                    <a:p>
                      <a:pPr algn="r">
                        <a:defRPr sz="900" b="0">
                          <a:solidFill>
                            <a:srgbClr val="1B2A4A"/>
                          </a:solidFill>
                        </a:defRPr>
                      </a:pPr>
                      <a:r>
                        <a:t>30438</a:t>
                      </a:r>
                    </a:p>
                  </a:txBody>
                  <a:tcPr>
                    <a:solidFill>
                      <a:srgbClr val="FFFFFF"/>
                    </a:solidFill>
                  </a:tcPr>
                </a:tc>
                <a:tc>
                  <a:txBody>
                    <a:bodyPr wrap="square" lIns="50800" rIns="50800" tIns="25400" bIns="25400"/>
                    <a:lstStyle/>
                    <a:p>
                      <a:pPr algn="r">
                        <a:defRPr sz="900" b="0">
                          <a:solidFill>
                            <a:srgbClr val="1B2A4A"/>
                          </a:solidFill>
                        </a:defRPr>
                      </a:pPr>
                      <a:r>
                        <a:t>$0.0011</a:t>
                      </a:r>
                    </a:p>
                  </a:txBody>
                  <a:tcPr>
                    <a:solidFill>
                      <a:srgbClr val="FFFFFF"/>
                    </a:solidFill>
                  </a:tcPr>
                </a:tc>
              </a:tr>
              <a:tr h="320040">
                <a:tc>
                  <a:txBody>
                    <a:bodyPr wrap="square" lIns="50800" rIns="50800" tIns="25400" bIns="25400"/>
                    <a:lstStyle/>
                    <a:p>
                      <a:pPr algn="ctr">
                        <a:defRPr sz="900" b="0">
                          <a:solidFill>
                            <a:srgbClr val="1B2A4A"/>
                          </a:solidFill>
                        </a:defRPr>
                      </a:pPr>
                      <a:r>
                        <a:t>1</a:t>
                      </a:r>
                    </a:p>
                  </a:txBody>
                  <a:tcPr>
                    <a:solidFill>
                      <a:srgbClr val="F9FAFC"/>
                    </a:solidFill>
                  </a:tcPr>
                </a:tc>
                <a:tc>
                  <a:txBody>
                    <a:bodyPr wrap="square" lIns="50800" rIns="50800" tIns="25400" bIns="25400"/>
                    <a:lstStyle/>
                    <a:p>
                      <a:pPr algn="l">
                        <a:defRPr sz="900" b="0">
                          <a:solidFill>
                            <a:srgbClr val="1B2A4A"/>
                          </a:solidFill>
                        </a:defRPr>
                      </a:pPr>
                      <a:r>
                        <a:t>Three friends — Alice, Bob, and Carol — are decidi...</a:t>
                      </a:r>
                    </a:p>
                  </a:txBody>
                  <a:tcPr>
                    <a:solidFill>
                      <a:srgbClr val="F9FAFC"/>
                    </a:solidFill>
                  </a:tcPr>
                </a:tc>
                <a:tc>
                  <a:txBody>
                    <a:bodyPr wrap="square" lIns="50800" rIns="50800" tIns="25400" bIns="25400"/>
                    <a:lstStyle/>
                    <a:p>
                      <a:pPr algn="r">
                        <a:defRPr sz="900" b="0">
                          <a:solidFill>
                            <a:srgbClr val="398C1C"/>
                          </a:solidFill>
                        </a:defRPr>
                      </a:pPr>
                      <a:r>
                        <a:t>8.68</a:t>
                      </a:r>
                    </a:p>
                  </a:txBody>
                  <a:tcPr>
                    <a:solidFill>
                      <a:srgbClr val="F9FAFC"/>
                    </a:solidFill>
                  </a:tcPr>
                </a:tc>
                <a:tc>
                  <a:txBody>
                    <a:bodyPr wrap="square" lIns="50800" rIns="50800" tIns="25400" bIns="25400"/>
                    <a:lstStyle/>
                    <a:p>
                      <a:pPr algn="r">
                        <a:defRPr sz="900" b="0">
                          <a:solidFill>
                            <a:srgbClr val="1B2A4A"/>
                          </a:solidFill>
                        </a:defRPr>
                      </a:pPr>
                      <a:r>
                        <a:t>1404</a:t>
                      </a:r>
                    </a:p>
                  </a:txBody>
                  <a:tcPr>
                    <a:solidFill>
                      <a:srgbClr val="F9FAFC"/>
                    </a:solidFill>
                  </a:tcPr>
                </a:tc>
                <a:tc>
                  <a:txBody>
                    <a:bodyPr wrap="square" lIns="50800" rIns="50800" tIns="25400" bIns="25400"/>
                    <a:lstStyle/>
                    <a:p>
                      <a:pPr algn="r">
                        <a:defRPr sz="900" b="0">
                          <a:solidFill>
                            <a:srgbClr val="1B2A4A"/>
                          </a:solidFill>
                        </a:defRPr>
                      </a:pPr>
                      <a:r>
                        <a:t>10303</a:t>
                      </a:r>
                    </a:p>
                  </a:txBody>
                  <a:tcPr>
                    <a:solidFill>
                      <a:srgbClr val="F9FAFC"/>
                    </a:solidFill>
                  </a:tcPr>
                </a:tc>
                <a:tc>
                  <a:txBody>
                    <a:bodyPr wrap="square" lIns="50800" rIns="50800" tIns="25400" bIns="25400"/>
                    <a:lstStyle/>
                    <a:p>
                      <a:pPr algn="r">
                        <a:defRPr sz="900" b="0">
                          <a:solidFill>
                            <a:srgbClr val="1B2A4A"/>
                          </a:solidFill>
                        </a:defRPr>
                      </a:pPr>
                      <a:r>
                        <a:t>$0.0006</a:t>
                      </a:r>
                    </a:p>
                  </a:txBody>
                  <a:tcPr>
                    <a:solidFill>
                      <a:srgbClr val="F9FAFC"/>
                    </a:solidFill>
                  </a:tcPr>
                </a:tc>
              </a:tr>
              <a:tr h="320040">
                <a:tc>
                  <a:txBody>
                    <a:bodyPr wrap="square" lIns="50800" rIns="50800" tIns="25400" bIns="25400"/>
                    <a:lstStyle/>
                    <a:p>
                      <a:pPr algn="ctr">
                        <a:defRPr sz="900" b="0">
                          <a:solidFill>
                            <a:srgbClr val="1B2A4A"/>
                          </a:solidFill>
                        </a:defRPr>
                      </a:pPr>
                      <a:r>
                        <a:t>2</a:t>
                      </a:r>
                    </a:p>
                  </a:txBody>
                  <a:tcPr>
                    <a:solidFill>
                      <a:srgbClr val="FFFFFF"/>
                    </a:solidFill>
                  </a:tcPr>
                </a:tc>
                <a:tc>
                  <a:txBody>
                    <a:bodyPr wrap="square" lIns="50800" rIns="50800" tIns="25400" bIns="25400"/>
                    <a:lstStyle/>
                    <a:p>
                      <a:pPr algn="l">
                        <a:defRPr sz="900" b="0">
                          <a:solidFill>
                            <a:srgbClr val="1B2A4A"/>
                          </a:solidFill>
                        </a:defRPr>
                      </a:pPr>
                      <a:r>
                        <a:t>A conference has 4 sessions (A, B, C, D) and 3 tim...</a:t>
                      </a:r>
                    </a:p>
                  </a:txBody>
                  <a:tcPr>
                    <a:solidFill>
                      <a:srgbClr val="FFFFFF"/>
                    </a:solidFill>
                  </a:tcPr>
                </a:tc>
                <a:tc>
                  <a:txBody>
                    <a:bodyPr wrap="square" lIns="50800" rIns="50800" tIns="25400" bIns="25400"/>
                    <a:lstStyle/>
                    <a:p>
                      <a:pPr algn="r">
                        <a:defRPr sz="900" b="0">
                          <a:solidFill>
                            <a:srgbClr val="2E8C1C"/>
                          </a:solidFill>
                        </a:defRPr>
                      </a:pPr>
                      <a:r>
                        <a:t>9.20</a:t>
                      </a:r>
                    </a:p>
                  </a:txBody>
                  <a:tcPr>
                    <a:solidFill>
                      <a:srgbClr val="FFFFFF"/>
                    </a:solidFill>
                  </a:tcPr>
                </a:tc>
                <a:tc>
                  <a:txBody>
                    <a:bodyPr wrap="square" lIns="50800" rIns="50800" tIns="25400" bIns="25400"/>
                    <a:lstStyle/>
                    <a:p>
                      <a:pPr algn="r">
                        <a:defRPr sz="900" b="0">
                          <a:solidFill>
                            <a:srgbClr val="1B2A4A"/>
                          </a:solidFill>
                        </a:defRPr>
                      </a:pPr>
                      <a:r>
                        <a:t>3995</a:t>
                      </a:r>
                    </a:p>
                  </a:txBody>
                  <a:tcPr>
                    <a:solidFill>
                      <a:srgbClr val="FFFFFF"/>
                    </a:solidFill>
                  </a:tcPr>
                </a:tc>
                <a:tc>
                  <a:txBody>
                    <a:bodyPr wrap="square" lIns="50800" rIns="50800" tIns="25400" bIns="25400"/>
                    <a:lstStyle/>
                    <a:p>
                      <a:pPr algn="r">
                        <a:defRPr sz="900" b="0">
                          <a:solidFill>
                            <a:srgbClr val="1B2A4A"/>
                          </a:solidFill>
                        </a:defRPr>
                      </a:pPr>
                      <a:r>
                        <a:t>28386</a:t>
                      </a:r>
                    </a:p>
                  </a:txBody>
                  <a:tcPr>
                    <a:solidFill>
                      <a:srgbClr val="FFFFFF"/>
                    </a:solidFill>
                  </a:tcPr>
                </a:tc>
                <a:tc>
                  <a:txBody>
                    <a:bodyPr wrap="square" lIns="50800" rIns="50800" tIns="25400" bIns="25400"/>
                    <a:lstStyle/>
                    <a:p>
                      <a:pPr algn="r">
                        <a:defRPr sz="900" b="0">
                          <a:solidFill>
                            <a:srgbClr val="1B2A4A"/>
                          </a:solidFill>
                        </a:defRPr>
                      </a:pPr>
                      <a:r>
                        <a:t>$0.0018</a:t>
                      </a:r>
                    </a:p>
                  </a:txBody>
                  <a:tcPr>
                    <a:solidFill>
                      <a:srgbClr val="FFFFFF"/>
                    </a:solidFill>
                  </a:tcPr>
                </a:tc>
              </a:tr>
              <a:tr h="320040">
                <a:tc>
                  <a:txBody>
                    <a:bodyPr wrap="square" lIns="50800" rIns="50800" tIns="25400" bIns="25400"/>
                    <a:lstStyle/>
                    <a:p>
                      <a:pPr algn="ctr">
                        <a:defRPr sz="900" b="0">
                          <a:solidFill>
                            <a:srgbClr val="1B2A4A"/>
                          </a:solidFill>
                        </a:defRPr>
                      </a:pPr>
                      <a:r>
                        <a:t>3</a:t>
                      </a:r>
                    </a:p>
                  </a:txBody>
                  <a:tcPr>
                    <a:solidFill>
                      <a:srgbClr val="F9FAFC"/>
                    </a:solidFill>
                  </a:tcPr>
                </a:tc>
                <a:tc>
                  <a:txBody>
                    <a:bodyPr wrap="square" lIns="50800" rIns="50800" tIns="25400" bIns="25400"/>
                    <a:lstStyle/>
                    <a:p>
                      <a:pPr algn="l">
                        <a:defRPr sz="900" b="0">
                          <a:solidFill>
                            <a:srgbClr val="1B2A4A"/>
                          </a:solidFill>
                        </a:defRPr>
                      </a:pPr>
                      <a:r>
                        <a:t>A city introduces free public transit. Within 6 mo...</a:t>
                      </a:r>
                    </a:p>
                  </a:txBody>
                  <a:tcPr>
                    <a:solidFill>
                      <a:srgbClr val="F9FAFC"/>
                    </a:solidFill>
                  </a:tcPr>
                </a:tc>
                <a:tc>
                  <a:txBody>
                    <a:bodyPr wrap="square" lIns="50800" rIns="50800" tIns="25400" bIns="25400"/>
                    <a:lstStyle/>
                    <a:p>
                      <a:pPr algn="r">
                        <a:defRPr sz="900" b="0">
                          <a:solidFill>
                            <a:srgbClr val="5D8C1C"/>
                          </a:solidFill>
                        </a:defRPr>
                      </a:pPr>
                      <a:r>
                        <a:t>7.07</a:t>
                      </a:r>
                    </a:p>
                  </a:txBody>
                  <a:tcPr>
                    <a:solidFill>
                      <a:srgbClr val="F9FAFC"/>
                    </a:solidFill>
                  </a:tcPr>
                </a:tc>
                <a:tc>
                  <a:txBody>
                    <a:bodyPr wrap="square" lIns="50800" rIns="50800" tIns="25400" bIns="25400"/>
                    <a:lstStyle/>
                    <a:p>
                      <a:pPr algn="r">
                        <a:defRPr sz="900" b="0">
                          <a:solidFill>
                            <a:srgbClr val="1B2A4A"/>
                          </a:solidFill>
                        </a:defRPr>
                      </a:pPr>
                      <a:r>
                        <a:t>2017</a:t>
                      </a:r>
                    </a:p>
                  </a:txBody>
                  <a:tcPr>
                    <a:solidFill>
                      <a:srgbClr val="F9FAFC"/>
                    </a:solidFill>
                  </a:tcPr>
                </a:tc>
                <a:tc>
                  <a:txBody>
                    <a:bodyPr wrap="square" lIns="50800" rIns="50800" tIns="25400" bIns="25400"/>
                    <a:lstStyle/>
                    <a:p>
                      <a:pPr algn="r">
                        <a:defRPr sz="900" b="0">
                          <a:solidFill>
                            <a:srgbClr val="1B2A4A"/>
                          </a:solidFill>
                        </a:defRPr>
                      </a:pPr>
                      <a:r>
                        <a:t>23911</a:t>
                      </a:r>
                    </a:p>
                  </a:txBody>
                  <a:tcPr>
                    <a:solidFill>
                      <a:srgbClr val="F9FAFC"/>
                    </a:solidFill>
                  </a:tcPr>
                </a:tc>
                <a:tc>
                  <a:txBody>
                    <a:bodyPr wrap="square" lIns="50800" rIns="50800" tIns="25400" bIns="25400"/>
                    <a:lstStyle/>
                    <a:p>
                      <a:pPr algn="r">
                        <a:defRPr sz="900" b="0">
                          <a:solidFill>
                            <a:srgbClr val="1B2A4A"/>
                          </a:solidFill>
                        </a:defRPr>
                      </a:pPr>
                      <a:r>
                        <a:t>$0.0009</a:t>
                      </a:r>
                    </a:p>
                  </a:txBody>
                  <a:tcPr>
                    <a:solidFill>
                      <a:srgbClr val="F9FAFC"/>
                    </a:solidFill>
                  </a:tcPr>
                </a:tc>
              </a:tr>
              <a:tr h="320040">
                <a:tc>
                  <a:txBody>
                    <a:bodyPr wrap="square" lIns="50800" rIns="50800" tIns="25400" bIns="25400"/>
                    <a:lstStyle/>
                    <a:p>
                      <a:pPr algn="ctr">
                        <a:defRPr sz="900" b="0">
                          <a:solidFill>
                            <a:srgbClr val="1B2A4A"/>
                          </a:solidFill>
                        </a:defRPr>
                      </a:pPr>
                      <a:r>
                        <a:t>4</a:t>
                      </a:r>
                    </a:p>
                  </a:txBody>
                  <a:tcPr>
                    <a:solidFill>
                      <a:srgbClr val="FFFFFF"/>
                    </a:solidFill>
                  </a:tcPr>
                </a:tc>
                <a:tc>
                  <a:txBody>
                    <a:bodyPr wrap="square" lIns="50800" rIns="50800" tIns="25400" bIns="25400"/>
                    <a:lstStyle/>
                    <a:p>
                      <a:pPr algn="l">
                        <a:defRPr sz="900" b="0">
                          <a:solidFill>
                            <a:srgbClr val="1B2A4A"/>
                          </a:solidFill>
                        </a:defRPr>
                      </a:pPr>
                      <a:r>
                        <a:t>Consider this argument: 'Countries with higher cho...</a:t>
                      </a:r>
                    </a:p>
                  </a:txBody>
                  <a:tcPr>
                    <a:solidFill>
                      <a:srgbClr val="FFFFFF"/>
                    </a:solidFill>
                  </a:tcPr>
                </a:tc>
                <a:tc>
                  <a:txBody>
                    <a:bodyPr wrap="square" lIns="50800" rIns="50800" tIns="25400" bIns="25400"/>
                    <a:lstStyle/>
                    <a:p>
                      <a:pPr algn="r">
                        <a:defRPr sz="900" b="0">
                          <a:solidFill>
                            <a:srgbClr val="4C8C1C"/>
                          </a:solidFill>
                        </a:defRPr>
                      </a:pPr>
                      <a:r>
                        <a:t>7.82</a:t>
                      </a:r>
                    </a:p>
                  </a:txBody>
                  <a:tcPr>
                    <a:solidFill>
                      <a:srgbClr val="FFFFFF"/>
                    </a:solidFill>
                  </a:tcPr>
                </a:tc>
                <a:tc>
                  <a:txBody>
                    <a:bodyPr wrap="square" lIns="50800" rIns="50800" tIns="25400" bIns="25400"/>
                    <a:lstStyle/>
                    <a:p>
                      <a:pPr algn="r">
                        <a:defRPr sz="900" b="0">
                          <a:solidFill>
                            <a:srgbClr val="1B2A4A"/>
                          </a:solidFill>
                        </a:defRPr>
                      </a:pPr>
                      <a:r>
                        <a:t>2185</a:t>
                      </a:r>
                    </a:p>
                  </a:txBody>
                  <a:tcPr>
                    <a:solidFill>
                      <a:srgbClr val="FFFFFF"/>
                    </a:solidFill>
                  </a:tcPr>
                </a:tc>
                <a:tc>
                  <a:txBody>
                    <a:bodyPr wrap="square" lIns="50800" rIns="50800" tIns="25400" bIns="25400"/>
                    <a:lstStyle/>
                    <a:p>
                      <a:pPr algn="r">
                        <a:defRPr sz="900" b="0">
                          <a:solidFill>
                            <a:srgbClr val="1B2A4A"/>
                          </a:solidFill>
                        </a:defRPr>
                      </a:pPr>
                      <a:r>
                        <a:t>18229</a:t>
                      </a:r>
                    </a:p>
                  </a:txBody>
                  <a:tcPr>
                    <a:solidFill>
                      <a:srgbClr val="FFFFFF"/>
                    </a:solidFill>
                  </a:tcPr>
                </a:tc>
                <a:tc>
                  <a:txBody>
                    <a:bodyPr wrap="square" lIns="50800" rIns="50800" tIns="25400" bIns="25400"/>
                    <a:lstStyle/>
                    <a:p>
                      <a:pPr algn="r">
                        <a:defRPr sz="900" b="0">
                          <a:solidFill>
                            <a:srgbClr val="1B2A4A"/>
                          </a:solidFill>
                        </a:defRPr>
                      </a:pPr>
                      <a:r>
                        <a:t>$0.0010</a:t>
                      </a:r>
                    </a:p>
                  </a:txBody>
                  <a:tcPr>
                    <a:solidFill>
                      <a:srgbClr val="FFFFFF"/>
                    </a:solidFill>
                  </a:tcPr>
                </a:tc>
              </a:tr>
              <a:tr h="320040">
                <a:tc>
                  <a:txBody>
                    <a:bodyPr wrap="square" lIns="50800" rIns="50800" tIns="25400" bIns="25400"/>
                    <a:lstStyle/>
                    <a:p>
                      <a:pPr algn="ctr">
                        <a:defRPr sz="900" b="0">
                          <a:solidFill>
                            <a:srgbClr val="1B2A4A"/>
                          </a:solidFill>
                        </a:defRPr>
                      </a:pPr>
                      <a:r>
                        <a:t>5</a:t>
                      </a:r>
                    </a:p>
                  </a:txBody>
                  <a:tcPr>
                    <a:solidFill>
                      <a:srgbClr val="F9FAFC"/>
                    </a:solidFill>
                  </a:tcPr>
                </a:tc>
                <a:tc>
                  <a:txBody>
                    <a:bodyPr wrap="square" lIns="50800" rIns="50800" tIns="25400" bIns="25400"/>
                    <a:lstStyle/>
                    <a:p>
                      <a:pPr algn="l">
                        <a:defRPr sz="900" b="0">
                          <a:solidFill>
                            <a:srgbClr val="1B2A4A"/>
                          </a:solidFill>
                        </a:defRPr>
                      </a:pPr>
                      <a:r>
                        <a:t>A medical test for a rare disease has 99% sensitiv...</a:t>
                      </a:r>
                    </a:p>
                  </a:txBody>
                  <a:tcPr>
                    <a:solidFill>
                      <a:srgbClr val="F9FAFC"/>
                    </a:solidFill>
                  </a:tcPr>
                </a:tc>
                <a:tc>
                  <a:txBody>
                    <a:bodyPr wrap="square" lIns="50800" rIns="50800" tIns="25400" bIns="25400"/>
                    <a:lstStyle/>
                    <a:p>
                      <a:pPr algn="r">
                        <a:defRPr sz="900" b="0">
                          <a:solidFill>
                            <a:srgbClr val="2C8C1C"/>
                          </a:solidFill>
                        </a:defRPr>
                      </a:pPr>
                      <a:r>
                        <a:t>9.28</a:t>
                      </a:r>
                    </a:p>
                  </a:txBody>
                  <a:tcPr>
                    <a:solidFill>
                      <a:srgbClr val="F9FAFC"/>
                    </a:solidFill>
                  </a:tcPr>
                </a:tc>
                <a:tc>
                  <a:txBody>
                    <a:bodyPr wrap="square" lIns="50800" rIns="50800" tIns="25400" bIns="25400"/>
                    <a:lstStyle/>
                    <a:p>
                      <a:pPr algn="r">
                        <a:defRPr sz="900" b="0">
                          <a:solidFill>
                            <a:srgbClr val="1B2A4A"/>
                          </a:solidFill>
                        </a:defRPr>
                      </a:pPr>
                      <a:r>
                        <a:t>2302</a:t>
                      </a:r>
                    </a:p>
                  </a:txBody>
                  <a:tcPr>
                    <a:solidFill>
                      <a:srgbClr val="F9FAFC"/>
                    </a:solidFill>
                  </a:tcPr>
                </a:tc>
                <a:tc>
                  <a:txBody>
                    <a:bodyPr wrap="square" lIns="50800" rIns="50800" tIns="25400" bIns="25400"/>
                    <a:lstStyle/>
                    <a:p>
                      <a:pPr algn="r">
                        <a:defRPr sz="900" b="0">
                          <a:solidFill>
                            <a:srgbClr val="1B2A4A"/>
                          </a:solidFill>
                        </a:defRPr>
                      </a:pPr>
                      <a:r>
                        <a:t>19158</a:t>
                      </a:r>
                    </a:p>
                  </a:txBody>
                  <a:tcPr>
                    <a:solidFill>
                      <a:srgbClr val="F9FAFC"/>
                    </a:solidFill>
                  </a:tcPr>
                </a:tc>
                <a:tc>
                  <a:txBody>
                    <a:bodyPr wrap="square" lIns="50800" rIns="50800" tIns="25400" bIns="25400"/>
                    <a:lstStyle/>
                    <a:p>
                      <a:pPr algn="r">
                        <a:defRPr sz="900" b="0">
                          <a:solidFill>
                            <a:srgbClr val="1B2A4A"/>
                          </a:solidFill>
                        </a:defRPr>
                      </a:pPr>
                      <a:r>
                        <a:t>$0.0010</a:t>
                      </a:r>
                    </a:p>
                  </a:txBody>
                  <a:tcPr>
                    <a:solidFill>
                      <a:srgbClr val="F9FAFC"/>
                    </a:solidFill>
                  </a:tcPr>
                </a:tc>
              </a:tr>
              <a:tr h="320040">
                <a:tc>
                  <a:txBody>
                    <a:bodyPr wrap="square" lIns="50800" rIns="50800" tIns="25400" bIns="25400"/>
                    <a:lstStyle/>
                    <a:p>
                      <a:pPr algn="ctr">
                        <a:defRPr sz="900" b="0">
                          <a:solidFill>
                            <a:srgbClr val="1B2A4A"/>
                          </a:solidFill>
                        </a:defRPr>
                      </a:pPr>
                      <a:r>
                        <a:t>6</a:t>
                      </a:r>
                    </a:p>
                  </a:txBody>
                  <a:tcPr>
                    <a:solidFill>
                      <a:srgbClr val="FFFFFF"/>
                    </a:solidFill>
                  </a:tcPr>
                </a:tc>
                <a:tc>
                  <a:txBody>
                    <a:bodyPr wrap="square" lIns="50800" rIns="50800" tIns="25400" bIns="25400"/>
                    <a:lstStyle/>
                    <a:p>
                      <a:pPr algn="l">
                        <a:defRPr sz="900" b="0">
                          <a:solidFill>
                            <a:srgbClr val="1B2A4A"/>
                          </a:solidFill>
                        </a:defRPr>
                      </a:pPr>
                      <a:r>
                        <a:t>A startup has $500K remaining runway and 6 months ...</a:t>
                      </a:r>
                    </a:p>
                  </a:txBody>
                  <a:tcPr>
                    <a:solidFill>
                      <a:srgbClr val="FFFFFF"/>
                    </a:solidFill>
                  </a:tcPr>
                </a:tc>
                <a:tc>
                  <a:txBody>
                    <a:bodyPr wrap="square" lIns="50800" rIns="50800" tIns="25400" bIns="25400"/>
                    <a:lstStyle/>
                    <a:p>
                      <a:pPr algn="r">
                        <a:defRPr sz="900" b="0">
                          <a:solidFill>
                            <a:srgbClr val="558C1C"/>
                          </a:solidFill>
                        </a:defRPr>
                      </a:pPr>
                      <a:r>
                        <a:t>7.43</a:t>
                      </a:r>
                    </a:p>
                  </a:txBody>
                  <a:tcPr>
                    <a:solidFill>
                      <a:srgbClr val="FFFFFF"/>
                    </a:solidFill>
                  </a:tcPr>
                </a:tc>
                <a:tc>
                  <a:txBody>
                    <a:bodyPr wrap="square" lIns="50800" rIns="50800" tIns="25400" bIns="25400"/>
                    <a:lstStyle/>
                    <a:p>
                      <a:pPr algn="r">
                        <a:defRPr sz="900" b="0">
                          <a:solidFill>
                            <a:srgbClr val="1B2A4A"/>
                          </a:solidFill>
                        </a:defRPr>
                      </a:pPr>
                      <a:r>
                        <a:t>2430</a:t>
                      </a:r>
                    </a:p>
                  </a:txBody>
                  <a:tcPr>
                    <a:solidFill>
                      <a:srgbClr val="FFFFFF"/>
                    </a:solidFill>
                  </a:tcPr>
                </a:tc>
                <a:tc>
                  <a:txBody>
                    <a:bodyPr wrap="square" lIns="50800" rIns="50800" tIns="25400" bIns="25400"/>
                    <a:lstStyle/>
                    <a:p>
                      <a:pPr algn="r">
                        <a:defRPr sz="900" b="0">
                          <a:solidFill>
                            <a:srgbClr val="1B2A4A"/>
                          </a:solidFill>
                        </a:defRPr>
                      </a:pPr>
                      <a:r>
                        <a:t>28231</a:t>
                      </a:r>
                    </a:p>
                  </a:txBody>
                  <a:tcPr>
                    <a:solidFill>
                      <a:srgbClr val="FFFFFF"/>
                    </a:solidFill>
                  </a:tcPr>
                </a:tc>
                <a:tc>
                  <a:txBody>
                    <a:bodyPr wrap="square" lIns="50800" rIns="50800" tIns="25400" bIns="25400"/>
                    <a:lstStyle/>
                    <a:p>
                      <a:pPr algn="r">
                        <a:defRPr sz="900" b="0">
                          <a:solidFill>
                            <a:srgbClr val="1B2A4A"/>
                          </a:solidFill>
                        </a:defRPr>
                      </a:pPr>
                      <a:r>
                        <a:t>$0.0011</a:t>
                      </a:r>
                    </a:p>
                  </a:txBody>
                  <a:tcPr>
                    <a:solidFill>
                      <a:srgbClr val="FFFFFF"/>
                    </a:solidFill>
                  </a:tcPr>
                </a:tc>
              </a:tr>
              <a:tr h="320040">
                <a:tc>
                  <a:txBody>
                    <a:bodyPr wrap="square" lIns="50800" rIns="50800" tIns="25400" bIns="25400"/>
                    <a:lstStyle/>
                    <a:p>
                      <a:pPr algn="ctr">
                        <a:defRPr sz="900" b="0">
                          <a:solidFill>
                            <a:srgbClr val="1B2A4A"/>
                          </a:solidFill>
                        </a:defRPr>
                      </a:pPr>
                      <a:r>
                        <a:t>7</a:t>
                      </a:r>
                    </a:p>
                  </a:txBody>
                  <a:tcPr>
                    <a:solidFill>
                      <a:srgbClr val="F9FAFC"/>
                    </a:solidFill>
                  </a:tcPr>
                </a:tc>
                <a:tc>
                  <a:txBody>
                    <a:bodyPr wrap="square" lIns="50800" rIns="50800" tIns="25400" bIns="25400"/>
                    <a:lstStyle/>
                    <a:p>
                      <a:pPr algn="l">
                        <a:defRPr sz="900" b="0">
                          <a:solidFill>
                            <a:srgbClr val="1B2A4A"/>
                          </a:solidFill>
                        </a:defRPr>
                      </a:pPr>
                      <a:r>
                        <a:t>Explain why the following scenario creates a feedb...</a:t>
                      </a:r>
                    </a:p>
                  </a:txBody>
                  <a:tcPr>
                    <a:solidFill>
                      <a:srgbClr val="F9FAFC"/>
                    </a:solidFill>
                  </a:tcPr>
                </a:tc>
                <a:tc>
                  <a:txBody>
                    <a:bodyPr wrap="square" lIns="50800" rIns="50800" tIns="25400" bIns="25400"/>
                    <a:lstStyle/>
                    <a:p>
                      <a:pPr algn="r">
                        <a:defRPr sz="900" b="0">
                          <a:solidFill>
                            <a:srgbClr val="488C1C"/>
                          </a:solidFill>
                        </a:defRPr>
                      </a:pPr>
                      <a:r>
                        <a:t>8.02</a:t>
                      </a:r>
                    </a:p>
                  </a:txBody>
                  <a:tcPr>
                    <a:solidFill>
                      <a:srgbClr val="F9FAFC"/>
                    </a:solidFill>
                  </a:tcPr>
                </a:tc>
                <a:tc>
                  <a:txBody>
                    <a:bodyPr wrap="square" lIns="50800" rIns="50800" tIns="25400" bIns="25400"/>
                    <a:lstStyle/>
                    <a:p>
                      <a:pPr algn="r">
                        <a:defRPr sz="900" b="0">
                          <a:solidFill>
                            <a:srgbClr val="1B2A4A"/>
                          </a:solidFill>
                        </a:defRPr>
                      </a:pPr>
                      <a:r>
                        <a:t>1960</a:t>
                      </a:r>
                    </a:p>
                  </a:txBody>
                  <a:tcPr>
                    <a:solidFill>
                      <a:srgbClr val="F9FAFC"/>
                    </a:solidFill>
                  </a:tcPr>
                </a:tc>
                <a:tc>
                  <a:txBody>
                    <a:bodyPr wrap="square" lIns="50800" rIns="50800" tIns="25400" bIns="25400"/>
                    <a:lstStyle/>
                    <a:p>
                      <a:pPr algn="r">
                        <a:defRPr sz="900" b="0">
                          <a:solidFill>
                            <a:srgbClr val="1B2A4A"/>
                          </a:solidFill>
                        </a:defRPr>
                      </a:pPr>
                      <a:r>
                        <a:t>21528</a:t>
                      </a:r>
                    </a:p>
                  </a:txBody>
                  <a:tcPr>
                    <a:solidFill>
                      <a:srgbClr val="F9FAFC"/>
                    </a:solidFill>
                  </a:tcPr>
                </a:tc>
                <a:tc>
                  <a:txBody>
                    <a:bodyPr wrap="square" lIns="50800" rIns="50800" tIns="25400" bIns="25400"/>
                    <a:lstStyle/>
                    <a:p>
                      <a:pPr algn="r">
                        <a:defRPr sz="900" b="0">
                          <a:solidFill>
                            <a:srgbClr val="1B2A4A"/>
                          </a:solidFill>
                        </a:defRPr>
                      </a:pPr>
                      <a:r>
                        <a:t>$0.0009</a:t>
                      </a:r>
                    </a:p>
                  </a:txBody>
                  <a:tcPr>
                    <a:solidFill>
                      <a:srgbClr val="F9FAFC"/>
                    </a:solidFill>
                  </a:tcPr>
                </a:tc>
              </a:tr>
              <a:tr h="320040">
                <a:tc>
                  <a:txBody>
                    <a:bodyPr wrap="square" lIns="50800" rIns="50800" tIns="25400" bIns="25400"/>
                    <a:lstStyle/>
                    <a:p>
                      <a:pPr algn="ctr">
                        <a:defRPr sz="900" b="0">
                          <a:solidFill>
                            <a:srgbClr val="1B2A4A"/>
                          </a:solidFill>
                        </a:defRPr>
                      </a:pPr>
                      <a:r>
                        <a:t>8</a:t>
                      </a:r>
                    </a:p>
                  </a:txBody>
                  <a:tcPr>
                    <a:solidFill>
                      <a:srgbClr val="FFFFFF"/>
                    </a:solidFill>
                  </a:tcPr>
                </a:tc>
                <a:tc>
                  <a:txBody>
                    <a:bodyPr wrap="square" lIns="50800" rIns="50800" tIns="25400" bIns="25400"/>
                    <a:lstStyle/>
                    <a:p>
                      <a:pPr algn="l">
                        <a:defRPr sz="900" b="0">
                          <a:solidFill>
                            <a:srgbClr val="1B2A4A"/>
                          </a:solidFill>
                        </a:defRPr>
                      </a:pPr>
                      <a:r>
                        <a:t>A company policy states: 'Employees who complete t...</a:t>
                      </a:r>
                    </a:p>
                  </a:txBody>
                  <a:tcPr>
                    <a:solidFill>
                      <a:srgbClr val="FFFFFF"/>
                    </a:solidFill>
                  </a:tcPr>
                </a:tc>
                <a:tc>
                  <a:txBody>
                    <a:bodyPr wrap="square" lIns="50800" rIns="50800" tIns="25400" bIns="25400"/>
                    <a:lstStyle/>
                    <a:p>
                      <a:pPr algn="r">
                        <a:defRPr sz="900" b="0">
                          <a:solidFill>
                            <a:srgbClr val="4F8C1C"/>
                          </a:solidFill>
                        </a:defRPr>
                      </a:pPr>
                      <a:r>
                        <a:t>7.70</a:t>
                      </a:r>
                    </a:p>
                  </a:txBody>
                  <a:tcPr>
                    <a:solidFill>
                      <a:srgbClr val="FFFFFF"/>
                    </a:solidFill>
                  </a:tcPr>
                </a:tc>
                <a:tc>
                  <a:txBody>
                    <a:bodyPr wrap="square" lIns="50800" rIns="50800" tIns="25400" bIns="25400"/>
                    <a:lstStyle/>
                    <a:p>
                      <a:pPr algn="r">
                        <a:defRPr sz="900" b="0">
                          <a:solidFill>
                            <a:srgbClr val="1B2A4A"/>
                          </a:solidFill>
                        </a:defRPr>
                      </a:pPr>
                      <a:r>
                        <a:t>3914</a:t>
                      </a:r>
                    </a:p>
                  </a:txBody>
                  <a:tcPr>
                    <a:solidFill>
                      <a:srgbClr val="FFFFFF"/>
                    </a:solidFill>
                  </a:tcPr>
                </a:tc>
                <a:tc>
                  <a:txBody>
                    <a:bodyPr wrap="square" lIns="50800" rIns="50800" tIns="25400" bIns="25400"/>
                    <a:lstStyle/>
                    <a:p>
                      <a:pPr algn="r">
                        <a:defRPr sz="900" b="0">
                          <a:solidFill>
                            <a:srgbClr val="1B2A4A"/>
                          </a:solidFill>
                        </a:defRPr>
                      </a:pPr>
                      <a:r>
                        <a:t>32051</a:t>
                      </a:r>
                    </a:p>
                  </a:txBody>
                  <a:tcPr>
                    <a:solidFill>
                      <a:srgbClr val="FFFFFF"/>
                    </a:solidFill>
                  </a:tcPr>
                </a:tc>
                <a:tc>
                  <a:txBody>
                    <a:bodyPr wrap="square" lIns="50800" rIns="50800" tIns="25400" bIns="25400"/>
                    <a:lstStyle/>
                    <a:p>
                      <a:pPr algn="r">
                        <a:defRPr sz="900" b="0">
                          <a:solidFill>
                            <a:srgbClr val="1B2A4A"/>
                          </a:solidFill>
                        </a:defRPr>
                      </a:pPr>
                      <a:r>
                        <a:t>$0.0017</a:t>
                      </a:r>
                    </a:p>
                  </a:txBody>
                  <a:tcPr>
                    <a:solidFill>
                      <a:srgbClr val="FFFFFF"/>
                    </a:solidFill>
                  </a:tcPr>
                </a:tc>
              </a:tr>
              <a:tr h="320040">
                <a:tc>
                  <a:txBody>
                    <a:bodyPr wrap="square" lIns="50800" rIns="50800" tIns="25400" bIns="25400"/>
                    <a:lstStyle/>
                    <a:p>
                      <a:pPr algn="ctr">
                        <a:defRPr sz="900" b="0">
                          <a:solidFill>
                            <a:srgbClr val="1B2A4A"/>
                          </a:solidFill>
                        </a:defRPr>
                      </a:pPr>
                      <a:r>
                        <a:t>9</a:t>
                      </a:r>
                    </a:p>
                  </a:txBody>
                  <a:tcPr>
                    <a:solidFill>
                      <a:srgbClr val="F9FAFC"/>
                    </a:solidFill>
                  </a:tcPr>
                </a:tc>
                <a:tc>
                  <a:txBody>
                    <a:bodyPr wrap="square" lIns="50800" rIns="50800" tIns="25400" bIns="25400"/>
                    <a:lstStyle/>
                    <a:p>
                      <a:pPr algn="l">
                        <a:defRPr sz="900" b="0">
                          <a:solidFill>
                            <a:srgbClr val="1B2A4A"/>
                          </a:solidFill>
                        </a:defRPr>
                      </a:pPr>
                      <a:r>
                        <a:t>A hospital emergency department must design a tria...</a:t>
                      </a:r>
                    </a:p>
                  </a:txBody>
                  <a:tcPr>
                    <a:solidFill>
                      <a:srgbClr val="F9FAFC"/>
                    </a:solidFill>
                  </a:tcPr>
                </a:tc>
                <a:tc>
                  <a:txBody>
                    <a:bodyPr wrap="square" lIns="50800" rIns="50800" tIns="25400" bIns="25400"/>
                    <a:lstStyle/>
                    <a:p>
                      <a:pPr algn="r">
                        <a:defRPr sz="900" b="0">
                          <a:solidFill>
                            <a:srgbClr val="388C1C"/>
                          </a:solidFill>
                        </a:defRPr>
                      </a:pPr>
                      <a:r>
                        <a:t>8.72</a:t>
                      </a:r>
                    </a:p>
                  </a:txBody>
                  <a:tcPr>
                    <a:solidFill>
                      <a:srgbClr val="F9FAFC"/>
                    </a:solidFill>
                  </a:tcPr>
                </a:tc>
                <a:tc>
                  <a:txBody>
                    <a:bodyPr wrap="square" lIns="50800" rIns="50800" tIns="25400" bIns="25400"/>
                    <a:lstStyle/>
                    <a:p>
                      <a:pPr algn="r">
                        <a:defRPr sz="900" b="0">
                          <a:solidFill>
                            <a:srgbClr val="1B2A4A"/>
                          </a:solidFill>
                        </a:defRPr>
                      </a:pPr>
                      <a:r>
                        <a:t>4544</a:t>
                      </a:r>
                    </a:p>
                  </a:txBody>
                  <a:tcPr>
                    <a:solidFill>
                      <a:srgbClr val="F9FAFC"/>
                    </a:solidFill>
                  </a:tcPr>
                </a:tc>
                <a:tc>
                  <a:txBody>
                    <a:bodyPr wrap="square" lIns="50800" rIns="50800" tIns="25400" bIns="25400"/>
                    <a:lstStyle/>
                    <a:p>
                      <a:pPr algn="r">
                        <a:defRPr sz="900" b="0">
                          <a:solidFill>
                            <a:srgbClr val="1B2A4A"/>
                          </a:solidFill>
                        </a:defRPr>
                      </a:pPr>
                      <a:r>
                        <a:t>66270</a:t>
                      </a:r>
                    </a:p>
                  </a:txBody>
                  <a:tcPr>
                    <a:solidFill>
                      <a:srgbClr val="F9FAFC"/>
                    </a:solidFill>
                  </a:tcPr>
                </a:tc>
                <a:tc>
                  <a:txBody>
                    <a:bodyPr wrap="square" lIns="50800" rIns="50800" tIns="25400" bIns="25400"/>
                    <a:lstStyle/>
                    <a:p>
                      <a:pPr algn="r">
                        <a:defRPr sz="900" b="0">
                          <a:solidFill>
                            <a:srgbClr val="1B2A4A"/>
                          </a:solidFill>
                        </a:defRPr>
                      </a:pPr>
                      <a:r>
                        <a:t>$0.0020</a:t>
                      </a:r>
                    </a:p>
                  </a:txBody>
                  <a:tcPr>
                    <a:solidFill>
                      <a:srgbClr val="F9FAFC"/>
                    </a:solidFill>
                  </a:tcPr>
                </a:tc>
              </a:tr>
              <a:tr h="320040">
                <a:tc>
                  <a:txBody>
                    <a:bodyPr wrap="square" lIns="50800" rIns="50800" tIns="25400" bIns="25400"/>
                    <a:lstStyle/>
                    <a:p>
                      <a:pPr algn="ctr">
                        <a:defRPr sz="900" b="0">
                          <a:solidFill>
                            <a:srgbClr val="1B2A4A"/>
                          </a:solidFill>
                        </a:defRPr>
                      </a:pPr>
                      <a:r>
                        <a:t>10</a:t>
                      </a:r>
                    </a:p>
                  </a:txBody>
                  <a:tcPr>
                    <a:solidFill>
                      <a:srgbClr val="FFFFFF"/>
                    </a:solidFill>
                  </a:tcPr>
                </a:tc>
                <a:tc>
                  <a:txBody>
                    <a:bodyPr wrap="square" lIns="50800" rIns="50800" tIns="25400" bIns="25400"/>
                    <a:lstStyle/>
                    <a:p>
                      <a:pPr algn="l">
                        <a:defRPr sz="900" b="0">
                          <a:solidFill>
                            <a:srgbClr val="1B2A4A"/>
                          </a:solidFill>
                        </a:defRPr>
                      </a:pPr>
                      <a:r>
                        <a:t>Two competing firms must simultaneously set their ...</a:t>
                      </a:r>
                    </a:p>
                  </a:txBody>
                  <a:tcPr>
                    <a:solidFill>
                      <a:srgbClr val="FFFFFF"/>
                    </a:solidFill>
                  </a:tcPr>
                </a:tc>
                <a:tc>
                  <a:txBody>
                    <a:bodyPr wrap="square" lIns="50800" rIns="50800" tIns="25400" bIns="25400"/>
                    <a:lstStyle/>
                    <a:p>
                      <a:pPr algn="r">
                        <a:defRPr sz="900" b="0">
                          <a:solidFill>
                            <a:srgbClr val="4B8C1C"/>
                          </a:solidFill>
                        </a:defRPr>
                      </a:pPr>
                      <a:r>
                        <a:t>7.87</a:t>
                      </a:r>
                    </a:p>
                  </a:txBody>
                  <a:tcPr>
                    <a:solidFill>
                      <a:srgbClr val="FFFFFF"/>
                    </a:solidFill>
                  </a:tcPr>
                </a:tc>
                <a:tc>
                  <a:txBody>
                    <a:bodyPr wrap="square" lIns="50800" rIns="50800" tIns="25400" bIns="25400"/>
                    <a:lstStyle/>
                    <a:p>
                      <a:pPr algn="r">
                        <a:defRPr sz="900" b="0">
                          <a:solidFill>
                            <a:srgbClr val="1B2A4A"/>
                          </a:solidFill>
                        </a:defRPr>
                      </a:pPr>
                      <a:r>
                        <a:t>1719</a:t>
                      </a:r>
                    </a:p>
                  </a:txBody>
                  <a:tcPr>
                    <a:solidFill>
                      <a:srgbClr val="FFFFFF"/>
                    </a:solidFill>
                  </a:tcPr>
                </a:tc>
                <a:tc>
                  <a:txBody>
                    <a:bodyPr wrap="square" lIns="50800" rIns="50800" tIns="25400" bIns="25400"/>
                    <a:lstStyle/>
                    <a:p>
                      <a:pPr algn="r">
                        <a:defRPr sz="900" b="0">
                          <a:solidFill>
                            <a:srgbClr val="1B2A4A"/>
                          </a:solidFill>
                        </a:defRPr>
                      </a:pPr>
                      <a:r>
                        <a:t>11817</a:t>
                      </a:r>
                    </a:p>
                  </a:txBody>
                  <a:tcPr>
                    <a:solidFill>
                      <a:srgbClr val="FFFFFF"/>
                    </a:solidFill>
                  </a:tcPr>
                </a:tc>
                <a:tc>
                  <a:txBody>
                    <a:bodyPr wrap="square" lIns="50800" rIns="50800" tIns="25400" bIns="25400"/>
                    <a:lstStyle/>
                    <a:p>
                      <a:pPr algn="r">
                        <a:defRPr sz="900" b="0">
                          <a:solidFill>
                            <a:srgbClr val="1B2A4A"/>
                          </a:solidFill>
                        </a:defRPr>
                      </a:pPr>
                      <a:r>
                        <a:t>$0.0008</a:t>
                      </a:r>
                    </a:p>
                  </a:txBody>
                  <a:tcPr>
                    <a:solidFill>
                      <a:srgbClr val="FFFFFF"/>
                    </a:solidFill>
                  </a:tcPr>
                </a:tc>
              </a:tr>
              <a:tr h="320040">
                <a:tc>
                  <a:txBody>
                    <a:bodyPr wrap="square" lIns="50800" rIns="50800" tIns="25400" bIns="25400"/>
                    <a:lstStyle/>
                    <a:p>
                      <a:pPr algn="ctr">
                        <a:defRPr sz="900" b="0">
                          <a:solidFill>
                            <a:srgbClr val="1B2A4A"/>
                          </a:solidFill>
                        </a:defRPr>
                      </a:pPr>
                      <a:r>
                        <a:t>11</a:t>
                      </a:r>
                    </a:p>
                  </a:txBody>
                  <a:tcPr>
                    <a:solidFill>
                      <a:srgbClr val="F9FAFC"/>
                    </a:solidFill>
                  </a:tcPr>
                </a:tc>
                <a:tc>
                  <a:txBody>
                    <a:bodyPr wrap="square" lIns="50800" rIns="50800" tIns="25400" bIns="25400"/>
                    <a:lstStyle/>
                    <a:p>
                      <a:pPr algn="l">
                        <a:defRPr sz="900" b="0">
                          <a:solidFill>
                            <a:srgbClr val="1B2A4A"/>
                          </a:solidFill>
                        </a:defRPr>
                      </a:pPr>
                      <a:r>
                        <a:t>Three bidders — Anya, Bram, and Carla — are biddin...</a:t>
                      </a:r>
                    </a:p>
                  </a:txBody>
                  <a:tcPr>
                    <a:solidFill>
                      <a:srgbClr val="F9FAFC"/>
                    </a:solidFill>
                  </a:tcPr>
                </a:tc>
                <a:tc>
                  <a:txBody>
                    <a:bodyPr wrap="square" lIns="50800" rIns="50800" tIns="25400" bIns="25400"/>
                    <a:lstStyle/>
                    <a:p>
                      <a:pPr algn="r">
                        <a:defRPr sz="900" b="0">
                          <a:solidFill>
                            <a:srgbClr val="538C1C"/>
                          </a:solidFill>
                        </a:defRPr>
                      </a:pPr>
                      <a:r>
                        <a:t>7.52</a:t>
                      </a:r>
                    </a:p>
                  </a:txBody>
                  <a:tcPr>
                    <a:solidFill>
                      <a:srgbClr val="F9FAFC"/>
                    </a:solidFill>
                  </a:tcPr>
                </a:tc>
                <a:tc>
                  <a:txBody>
                    <a:bodyPr wrap="square" lIns="50800" rIns="50800" tIns="25400" bIns="25400"/>
                    <a:lstStyle/>
                    <a:p>
                      <a:pPr algn="r">
                        <a:defRPr sz="900" b="0">
                          <a:solidFill>
                            <a:srgbClr val="1B2A4A"/>
                          </a:solidFill>
                        </a:defRPr>
                      </a:pPr>
                      <a:r>
                        <a:t>1534</a:t>
                      </a:r>
                    </a:p>
                  </a:txBody>
                  <a:tcPr>
                    <a:solidFill>
                      <a:srgbClr val="F9FAFC"/>
                    </a:solidFill>
                  </a:tcPr>
                </a:tc>
                <a:tc>
                  <a:txBody>
                    <a:bodyPr wrap="square" lIns="50800" rIns="50800" tIns="25400" bIns="25400"/>
                    <a:lstStyle/>
                    <a:p>
                      <a:pPr algn="r">
                        <a:defRPr sz="900" b="0">
                          <a:solidFill>
                            <a:srgbClr val="1B2A4A"/>
                          </a:solidFill>
                        </a:defRPr>
                      </a:pPr>
                      <a:r>
                        <a:t>9644</a:t>
                      </a:r>
                    </a:p>
                  </a:txBody>
                  <a:tcPr>
                    <a:solidFill>
                      <a:srgbClr val="F9FAFC"/>
                    </a:solidFill>
                  </a:tcPr>
                </a:tc>
                <a:tc>
                  <a:txBody>
                    <a:bodyPr wrap="square" lIns="50800" rIns="50800" tIns="25400" bIns="25400"/>
                    <a:lstStyle/>
                    <a:p>
                      <a:pPr algn="r">
                        <a:defRPr sz="900" b="0">
                          <a:solidFill>
                            <a:srgbClr val="1B2A4A"/>
                          </a:solidFill>
                        </a:defRPr>
                      </a:pPr>
                      <a:r>
                        <a:t>$0.0007</a:t>
                      </a:r>
                    </a:p>
                  </a:txBody>
                  <a:tcPr>
                    <a:solidFill>
                      <a:srgbClr val="F9FAFC"/>
                    </a:solidFill>
                  </a:tcPr>
                </a:tc>
              </a:tr>
              <a:tr h="320040">
                <a:tc>
                  <a:txBody>
                    <a:bodyPr/>
                    <a:lstStyle/>
                    <a:p/>
                  </a:txBody>
                  <a:tcPr>
                    <a:solidFill>
                      <a:srgbClr val="EBF0F8"/>
                    </a:solidFill>
                  </a:tcPr>
                </a:tc>
                <a:tc>
                  <a:txBody>
                    <a:bodyPr wrap="square" lIns="50800" rIns="50800" tIns="25400" bIns="25400"/>
                    <a:lstStyle/>
                    <a:p>
                      <a:pPr algn="l">
                        <a:defRPr sz="900" b="1">
                          <a:solidFill>
                            <a:srgbClr val="1B2A4A"/>
                          </a:solidFill>
                        </a:defRPr>
                      </a:pPr>
                      <a:r>
                        <a:t>Average</a:t>
                      </a:r>
                    </a:p>
                  </a:txBody>
                  <a:tcPr>
                    <a:solidFill>
                      <a:srgbClr val="EBF0F8"/>
                    </a:solidFill>
                  </a:tcPr>
                </a:tc>
                <a:tc>
                  <a:txBody>
                    <a:bodyPr wrap="square" lIns="50800" rIns="50800" tIns="25400" bIns="25400"/>
                    <a:lstStyle/>
                    <a:p>
                      <a:pPr algn="r">
                        <a:defRPr sz="900" b="1">
                          <a:solidFill>
                            <a:srgbClr val="1B2A4A"/>
                          </a:solidFill>
                        </a:defRPr>
                      </a:pPr>
                      <a:r>
                        <a:t>8.13</a:t>
                      </a:r>
                    </a:p>
                  </a:txBody>
                  <a:tcPr>
                    <a:solidFill>
                      <a:srgbClr val="EBF0F8"/>
                    </a:solidFill>
                  </a:tcPr>
                </a:tc>
                <a:tc>
                  <a:txBody>
                    <a:bodyPr wrap="square" lIns="50800" rIns="50800" tIns="25400" bIns="25400"/>
                    <a:lstStyle/>
                    <a:p>
                      <a:pPr algn="r">
                        <a:defRPr sz="900" b="1">
                          <a:solidFill>
                            <a:srgbClr val="1B2A4A"/>
                          </a:solidFill>
                        </a:defRPr>
                      </a:pPr>
                      <a:r>
                        <a:t>2551</a:t>
                      </a:r>
                    </a:p>
                  </a:txBody>
                  <a:tcPr>
                    <a:solidFill>
                      <a:srgbClr val="EBF0F8"/>
                    </a:solidFill>
                  </a:tcPr>
                </a:tc>
                <a:tc>
                  <a:txBody>
                    <a:bodyPr wrap="square" lIns="50800" rIns="50800" tIns="25400" bIns="25400"/>
                    <a:lstStyle/>
                    <a:p>
                      <a:pPr algn="r">
                        <a:defRPr sz="900" b="1">
                          <a:solidFill>
                            <a:srgbClr val="1B2A4A"/>
                          </a:solidFill>
                        </a:defRPr>
                      </a:pPr>
                      <a:r>
                        <a:t>24997</a:t>
                      </a:r>
                    </a:p>
                  </a:txBody>
                  <a:tcPr>
                    <a:solidFill>
                      <a:srgbClr val="EBF0F8"/>
                    </a:solidFill>
                  </a:tcPr>
                </a:tc>
                <a:tc>
                  <a:txBody>
                    <a:bodyPr wrap="square" lIns="50800" rIns="50800" tIns="25400" bIns="25400"/>
                    <a:lstStyle/>
                    <a:p>
                      <a:pPr algn="r">
                        <a:defRPr sz="900" b="1">
                          <a:solidFill>
                            <a:srgbClr val="1B2A4A"/>
                          </a:solidFill>
                        </a:defRPr>
                      </a:pPr>
                      <a:r>
                        <a:t>$0.0011</a:t>
                      </a:r>
                    </a:p>
                  </a:txBody>
                  <a:tcPr>
                    <a:solidFill>
                      <a:srgbClr val="EBF0F8"/>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Grok 4-1-fast-reasoning [Reasoning] — Judge Feedback</a:t>
            </a:r>
          </a:p>
        </p:txBody>
      </p:sp>
      <p:sp>
        <p:nvSpPr>
          <p:cNvPr id="3" name="TextBox 2"/>
          <p:cNvSpPr txBox="1"/>
          <p:nvPr/>
        </p:nvSpPr>
        <p:spPr>
          <a:xfrm>
            <a:off x="457200" y="1371600"/>
            <a:ext cx="11277295" cy="274320"/>
          </a:xfrm>
          <a:prstGeom prst="rect">
            <a:avLst/>
          </a:prstGeom>
          <a:noFill/>
        </p:spPr>
        <p:txBody>
          <a:bodyPr wrap="none">
            <a:spAutoFit/>
          </a:bodyPr>
          <a:lstStyle/>
          <a:p>
            <a:pPr>
              <a:defRPr sz="1400" b="1">
                <a:solidFill>
                  <a:srgbClr val="0B5394"/>
                </a:solidFill>
              </a:defRPr>
            </a:pPr>
            <a:r>
              <a:t>Gemini 3 Flash Preview</a:t>
            </a:r>
          </a:p>
        </p:txBody>
      </p:sp>
      <p:sp>
        <p:nvSpPr>
          <p:cNvPr id="4" name="TextBox 3"/>
          <p:cNvSpPr txBox="1"/>
          <p:nvPr/>
        </p:nvSpPr>
        <p:spPr>
          <a:xfrm>
            <a:off x="640080" y="1737360"/>
            <a:ext cx="10637215" cy="457200"/>
          </a:xfrm>
          <a:prstGeom prst="rect">
            <a:avLst/>
          </a:prstGeom>
          <a:solidFill>
            <a:srgbClr val="F0F5FA"/>
          </a:solidFill>
        </p:spPr>
        <p:txBody>
          <a:bodyPr wrap="square">
            <a:spAutoFit/>
          </a:bodyPr>
          <a:lstStyle/>
          <a:p>
            <a:pPr>
              <a:defRPr sz="1100">
                <a:solidFill>
                  <a:srgbClr val="1B2A4A"/>
                </a:solidFill>
              </a:defRPr>
            </a:pPr>
            <a:r>
              <a:t>A solid logical performer that provides good academic context but suffers from occasional severe mathematical lapses.</a:t>
            </a:r>
          </a:p>
        </p:txBody>
      </p:sp>
      <p:sp>
        <p:nvSpPr>
          <p:cNvPr id="5" name="TextBox 4"/>
          <p:cNvSpPr txBox="1"/>
          <p:nvPr/>
        </p:nvSpPr>
        <p:spPr>
          <a:xfrm>
            <a:off x="640080" y="2286000"/>
            <a:ext cx="10637215" cy="274320"/>
          </a:xfrm>
          <a:prstGeom prst="rect">
            <a:avLst/>
          </a:prstGeom>
          <a:noFill/>
        </p:spPr>
        <p:txBody>
          <a:bodyPr wrap="square">
            <a:spAutoFit/>
          </a:bodyPr>
          <a:lstStyle/>
          <a:p>
            <a:pPr>
              <a:defRPr sz="900">
                <a:solidFill>
                  <a:srgbClr val="059669"/>
                </a:solidFill>
              </a:defRPr>
            </a:pPr>
            <a:r>
              <a:t>✓ Clear, professional, and concise writing style that avoids unnecessary filler.</a:t>
            </a:r>
          </a:p>
        </p:txBody>
      </p:sp>
      <p:sp>
        <p:nvSpPr>
          <p:cNvPr id="6" name="TextBox 5"/>
          <p:cNvSpPr txBox="1"/>
          <p:nvPr/>
        </p:nvSpPr>
        <p:spPr>
          <a:xfrm>
            <a:off x="640080" y="2606040"/>
            <a:ext cx="10637215" cy="274320"/>
          </a:xfrm>
          <a:prstGeom prst="rect">
            <a:avLst/>
          </a:prstGeom>
          <a:noFill/>
        </p:spPr>
        <p:txBody>
          <a:bodyPr wrap="square">
            <a:spAutoFit/>
          </a:bodyPr>
          <a:lstStyle/>
          <a:p>
            <a:pPr>
              <a:defRPr sz="900">
                <a:solidFill>
                  <a:srgbClr val="059669"/>
                </a:solidFill>
              </a:defRPr>
            </a:pPr>
            <a:r>
              <a:t>✓ Effective use of systems-thinking terminology and real-world evidence to support economic analysis.</a:t>
            </a:r>
          </a:p>
        </p:txBody>
      </p:sp>
      <p:sp>
        <p:nvSpPr>
          <p:cNvPr id="7" name="TextBox 6"/>
          <p:cNvSpPr txBox="1"/>
          <p:nvPr/>
        </p:nvSpPr>
        <p:spPr>
          <a:xfrm>
            <a:off x="640080" y="2926080"/>
            <a:ext cx="10637215" cy="274320"/>
          </a:xfrm>
          <a:prstGeom prst="rect">
            <a:avLst/>
          </a:prstGeom>
          <a:noFill/>
        </p:spPr>
        <p:txBody>
          <a:bodyPr wrap="square">
            <a:spAutoFit/>
          </a:bodyPr>
          <a:lstStyle/>
          <a:p>
            <a:pPr>
              <a:defRPr sz="900">
                <a:solidFill>
                  <a:srgbClr val="DC2626"/>
                </a:solidFill>
              </a:defRPr>
            </a:pPr>
            <a:r>
              <a:t>✗ Prone to significant mathematical errors in complex calculations and logic proofs.</a:t>
            </a:r>
          </a:p>
        </p:txBody>
      </p:sp>
      <p:sp>
        <p:nvSpPr>
          <p:cNvPr id="8" name="TextBox 7"/>
          <p:cNvSpPr txBox="1"/>
          <p:nvPr/>
        </p:nvSpPr>
        <p:spPr>
          <a:xfrm>
            <a:off x="640080" y="3246120"/>
            <a:ext cx="10637215" cy="274320"/>
          </a:xfrm>
          <a:prstGeom prst="rect">
            <a:avLst/>
          </a:prstGeom>
          <a:noFill/>
        </p:spPr>
        <p:txBody>
          <a:bodyPr wrap="square">
            <a:spAutoFit/>
          </a:bodyPr>
          <a:lstStyle/>
          <a:p>
            <a:pPr>
              <a:defRPr sz="900">
                <a:solidFill>
                  <a:srgbClr val="DC2626"/>
                </a:solidFill>
              </a:defRPr>
            </a:pPr>
            <a:r>
              <a:t>✗ Presentation is often dry and lacks the granular detail or formatting found in top-tier models.</a:t>
            </a:r>
          </a:p>
        </p:txBody>
      </p:sp>
      <p:sp>
        <p:nvSpPr>
          <p:cNvPr id="9" name="TextBox 8"/>
          <p:cNvSpPr txBox="1"/>
          <p:nvPr/>
        </p:nvSpPr>
        <p:spPr>
          <a:xfrm>
            <a:off x="457200" y="3840480"/>
            <a:ext cx="11277295" cy="274320"/>
          </a:xfrm>
          <a:prstGeom prst="rect">
            <a:avLst/>
          </a:prstGeom>
          <a:noFill/>
        </p:spPr>
        <p:txBody>
          <a:bodyPr wrap="none">
            <a:spAutoFit/>
          </a:bodyPr>
          <a:lstStyle/>
          <a:p>
            <a:pPr>
              <a:defRPr sz="1400" b="1">
                <a:solidFill>
                  <a:srgbClr val="0B5394"/>
                </a:solidFill>
              </a:defRPr>
            </a:pPr>
            <a:r>
              <a:t>GPT-5.2-chat-latest</a:t>
            </a:r>
          </a:p>
        </p:txBody>
      </p:sp>
      <p:sp>
        <p:nvSpPr>
          <p:cNvPr id="10" name="TextBox 9"/>
          <p:cNvSpPr txBox="1"/>
          <p:nvPr/>
        </p:nvSpPr>
        <p:spPr>
          <a:xfrm>
            <a:off x="640080" y="4206240"/>
            <a:ext cx="10637215" cy="457200"/>
          </a:xfrm>
          <a:prstGeom prst="rect">
            <a:avLst/>
          </a:prstGeom>
          <a:solidFill>
            <a:srgbClr val="F0F5FA"/>
          </a:solidFill>
        </p:spPr>
        <p:txBody>
          <a:bodyPr wrap="square">
            <a:spAutoFit/>
          </a:bodyPr>
          <a:lstStyle/>
          <a:p>
            <a:pPr>
              <a:defRPr sz="1100">
                <a:solidFill>
                  <a:srgbClr val="1B2A4A"/>
                </a:solidFill>
              </a:defRPr>
            </a:pPr>
            <a:r>
              <a:t>Clear and generally accurate on core technical tasks, but weakened by several derivation mistakes and speculative quantitative assumptions.</a:t>
            </a:r>
          </a:p>
        </p:txBody>
      </p:sp>
      <p:sp>
        <p:nvSpPr>
          <p:cNvPr id="11" name="TextBox 10"/>
          <p:cNvSpPr txBox="1"/>
          <p:nvPr/>
        </p:nvSpPr>
        <p:spPr>
          <a:xfrm>
            <a:off x="640080" y="4754880"/>
            <a:ext cx="10637215" cy="274320"/>
          </a:xfrm>
          <a:prstGeom prst="rect">
            <a:avLst/>
          </a:prstGeom>
          <a:noFill/>
        </p:spPr>
        <p:txBody>
          <a:bodyPr wrap="square">
            <a:spAutoFit/>
          </a:bodyPr>
          <a:lstStyle/>
          <a:p>
            <a:pPr>
              <a:defRPr sz="900">
                <a:solidFill>
                  <a:srgbClr val="059669"/>
                </a:solidFill>
              </a:defRPr>
            </a:pPr>
            <a:r>
              <a:t>✓ Strong clarity in step-based reasoning and constraint enumeration.</a:t>
            </a:r>
          </a:p>
        </p:txBody>
      </p:sp>
      <p:sp>
        <p:nvSpPr>
          <p:cNvPr id="12" name="TextBox 11"/>
          <p:cNvSpPr txBox="1"/>
          <p:nvPr/>
        </p:nvSpPr>
        <p:spPr>
          <a:xfrm>
            <a:off x="640080" y="5074920"/>
            <a:ext cx="10637215" cy="274320"/>
          </a:xfrm>
          <a:prstGeom prst="rect">
            <a:avLst/>
          </a:prstGeom>
          <a:noFill/>
        </p:spPr>
        <p:txBody>
          <a:bodyPr wrap="square">
            <a:spAutoFit/>
          </a:bodyPr>
          <a:lstStyle/>
          <a:p>
            <a:pPr>
              <a:defRPr sz="900">
                <a:solidFill>
                  <a:srgbClr val="059669"/>
                </a:solidFill>
              </a:defRPr>
            </a:pPr>
            <a:r>
              <a:t>✓ Correct handling of most combinatorial, auction, and regression problems.</a:t>
            </a:r>
          </a:p>
        </p:txBody>
      </p:sp>
      <p:sp>
        <p:nvSpPr>
          <p:cNvPr id="13" name="TextBox 12"/>
          <p:cNvSpPr txBox="1"/>
          <p:nvPr/>
        </p:nvSpPr>
        <p:spPr>
          <a:xfrm>
            <a:off x="640080" y="5394959"/>
            <a:ext cx="10637215" cy="274320"/>
          </a:xfrm>
          <a:prstGeom prst="rect">
            <a:avLst/>
          </a:prstGeom>
          <a:noFill/>
        </p:spPr>
        <p:txBody>
          <a:bodyPr wrap="square">
            <a:spAutoFit/>
          </a:bodyPr>
          <a:lstStyle/>
          <a:p>
            <a:pPr>
              <a:defRPr sz="900">
                <a:solidFill>
                  <a:srgbClr val="059669"/>
                </a:solidFill>
              </a:defRPr>
            </a:pPr>
            <a:r>
              <a:t>✓ Good intuitive explanations of voting cycles and regression to the mean.</a:t>
            </a:r>
          </a:p>
        </p:txBody>
      </p:sp>
      <p:sp>
        <p:nvSpPr>
          <p:cNvPr id="14" name="TextBox 13"/>
          <p:cNvSpPr txBox="1"/>
          <p:nvPr/>
        </p:nvSpPr>
        <p:spPr>
          <a:xfrm>
            <a:off x="640080" y="5714999"/>
            <a:ext cx="10637215" cy="274320"/>
          </a:xfrm>
          <a:prstGeom prst="rect">
            <a:avLst/>
          </a:prstGeom>
          <a:noFill/>
        </p:spPr>
        <p:txBody>
          <a:bodyPr wrap="square">
            <a:spAutoFit/>
          </a:bodyPr>
          <a:lstStyle/>
          <a:p>
            <a:pPr>
              <a:defRPr sz="900">
                <a:solidFill>
                  <a:srgbClr val="059669"/>
                </a:solidFill>
              </a:defRPr>
            </a:pPr>
            <a:r>
              <a:t>✓ Explicit assumption statements in several analytical sections.</a:t>
            </a:r>
          </a:p>
        </p:txBody>
      </p:sp>
      <p:sp>
        <p:nvSpPr>
          <p:cNvPr id="15" name="TextBox 14"/>
          <p:cNvSpPr txBox="1"/>
          <p:nvPr/>
        </p:nvSpPr>
        <p:spPr>
          <a:xfrm>
            <a:off x="640080" y="6035039"/>
            <a:ext cx="10637215" cy="274320"/>
          </a:xfrm>
          <a:prstGeom prst="rect">
            <a:avLst/>
          </a:prstGeom>
          <a:noFill/>
        </p:spPr>
        <p:txBody>
          <a:bodyPr wrap="square">
            <a:spAutoFit/>
          </a:bodyPr>
          <a:lstStyle/>
          <a:p>
            <a:pPr>
              <a:defRPr sz="900">
                <a:solidFill>
                  <a:srgbClr val="DC2626"/>
                </a:solidFill>
              </a:defRPr>
            </a:pPr>
            <a:r>
              <a:t>✗ Incorrect derivation of key thresholds (e.g., discount factor condition).</a:t>
            </a:r>
          </a:p>
        </p:txBody>
      </p:sp>
      <p:sp>
        <p:nvSpPr>
          <p:cNvPr id="16" name="TextBox 15"/>
          <p:cNvSpPr txBox="1"/>
          <p:nvPr/>
        </p:nvSpPr>
        <p:spPr>
          <a:xfrm>
            <a:off x="640080" y="6355079"/>
            <a:ext cx="10637215" cy="274320"/>
          </a:xfrm>
          <a:prstGeom prst="rect">
            <a:avLst/>
          </a:prstGeom>
          <a:noFill/>
        </p:spPr>
        <p:txBody>
          <a:bodyPr wrap="square">
            <a:spAutoFit/>
          </a:bodyPr>
          <a:lstStyle/>
          <a:p>
            <a:pPr>
              <a:defRPr sz="900">
                <a:solidFill>
                  <a:srgbClr val="DC2626"/>
                </a:solidFill>
              </a:defRPr>
            </a:pPr>
            <a:r>
              <a:t>✗ Baseline EMV and break-even probability miscalculations.</a:t>
            </a:r>
          </a:p>
        </p:txBody>
      </p:sp>
      <p:sp>
        <p:nvSpPr>
          <p:cNvPr id="17" name="TextBox 16"/>
          <p:cNvSpPr txBox="1"/>
          <p:nvPr/>
        </p:nvSpPr>
        <p:spPr>
          <a:xfrm>
            <a:off x="640080" y="6675119"/>
            <a:ext cx="10637215" cy="274320"/>
          </a:xfrm>
          <a:prstGeom prst="rect">
            <a:avLst/>
          </a:prstGeom>
          <a:noFill/>
        </p:spPr>
        <p:txBody>
          <a:bodyPr wrap="square">
            <a:spAutoFit/>
          </a:bodyPr>
          <a:lstStyle/>
          <a:p>
            <a:pPr>
              <a:defRPr sz="900">
                <a:solidFill>
                  <a:srgbClr val="DC2626"/>
                </a:solidFill>
              </a:defRPr>
            </a:pPr>
            <a:r>
              <a:t>✗ Speculative quantitative claims without grounding.</a:t>
            </a:r>
          </a:p>
        </p:txBody>
      </p:sp>
      <p:sp>
        <p:nvSpPr>
          <p:cNvPr id="18" name="TextBox 17"/>
          <p:cNvSpPr txBox="1"/>
          <p:nvPr/>
        </p:nvSpPr>
        <p:spPr>
          <a:xfrm>
            <a:off x="640080" y="6995159"/>
            <a:ext cx="10637215" cy="274320"/>
          </a:xfrm>
          <a:prstGeom prst="rect">
            <a:avLst/>
          </a:prstGeom>
          <a:noFill/>
        </p:spPr>
        <p:txBody>
          <a:bodyPr wrap="square">
            <a:spAutoFit/>
          </a:bodyPr>
          <a:lstStyle/>
          <a:p>
            <a:pPr>
              <a:defRPr sz="900">
                <a:solidFill>
                  <a:srgbClr val="DC2626"/>
                </a:solidFill>
              </a:defRPr>
            </a:pPr>
            <a:r>
              <a:t>✗ Less rigorous welfare and causal analysis depth.</a:t>
            </a:r>
          </a:p>
        </p:txBody>
      </p:sp>
      <p:cxnSp>
        <p:nvCxnSpPr>
          <p:cNvPr id="19" name="Connector 18"/>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9144000" cy="548640"/>
          </a:xfrm>
          <a:prstGeom prst="rect">
            <a:avLst/>
          </a:prstGeom>
          <a:noFill/>
        </p:spPr>
        <p:txBody>
          <a:bodyPr wrap="none">
            <a:spAutoFit/>
          </a:bodyPr>
          <a:lstStyle/>
          <a:p>
            <a:pPr>
              <a:defRPr sz="2800" b="1">
                <a:solidFill>
                  <a:srgbClr val="0B5394"/>
                </a:solidFill>
              </a:defRPr>
            </a:pPr>
            <a:r>
              <a:t>Qwen3 Next 80B A3B Thinking</a:t>
            </a:r>
          </a:p>
        </p:txBody>
      </p:sp>
      <p:sp>
        <p:nvSpPr>
          <p:cNvPr id="3" name="TextBox 2"/>
          <p:cNvSpPr txBox="1"/>
          <p:nvPr/>
        </p:nvSpPr>
        <p:spPr>
          <a:xfrm>
            <a:off x="10058400" y="365760"/>
            <a:ext cx="1645920" cy="457200"/>
          </a:xfrm>
          <a:prstGeom prst="rect">
            <a:avLst/>
          </a:prstGeom>
          <a:solidFill>
            <a:srgbClr val="0EA5E9"/>
          </a:solidFill>
        </p:spPr>
        <p:txBody>
          <a:bodyPr wrap="none">
            <a:spAutoFit/>
          </a:bodyPr>
          <a:lstStyle/>
          <a:p>
            <a:pPr algn="ctr">
              <a:defRPr sz="2000" b="1">
                <a:solidFill>
                  <a:srgbClr val="FFFFFF"/>
                </a:solidFill>
              </a:defRPr>
            </a:pPr>
            <a:r>
              <a:t>#7</a:t>
            </a:r>
          </a:p>
        </p:txBody>
      </p:sp>
      <p:sp>
        <p:nvSpPr>
          <p:cNvPr id="4" name="TextBox 3"/>
          <p:cNvSpPr txBox="1"/>
          <p:nvPr/>
        </p:nvSpPr>
        <p:spPr>
          <a:xfrm>
            <a:off x="457200" y="914400"/>
            <a:ext cx="9144000" cy="274320"/>
          </a:xfrm>
          <a:prstGeom prst="rect">
            <a:avLst/>
          </a:prstGeom>
          <a:noFill/>
        </p:spPr>
        <p:txBody>
          <a:bodyPr wrap="none">
            <a:spAutoFit/>
          </a:bodyPr>
          <a:lstStyle/>
          <a:p>
            <a:pPr>
              <a:defRPr sz="1100">
                <a:solidFill>
                  <a:srgbClr val="5A6B85"/>
                </a:solidFill>
              </a:defRPr>
            </a:pPr>
            <a:r>
              <a:t>lmstudio</a:t>
            </a:r>
          </a:p>
        </p:txBody>
      </p:sp>
      <p:sp>
        <p:nvSpPr>
          <p:cNvPr id="5" name="TextBox 4"/>
          <p:cNvSpPr txBox="1"/>
          <p:nvPr/>
        </p:nvSpPr>
        <p:spPr>
          <a:xfrm>
            <a:off x="457200" y="1371600"/>
            <a:ext cx="2743200" cy="640080"/>
          </a:xfrm>
          <a:prstGeom prst="rect">
            <a:avLst/>
          </a:prstGeom>
          <a:noFill/>
        </p:spPr>
        <p:txBody>
          <a:bodyPr wrap="none">
            <a:spAutoFit/>
          </a:bodyPr>
          <a:lstStyle/>
          <a:p>
            <a:pPr>
              <a:defRPr sz="900">
                <a:solidFill>
                  <a:srgbClr val="5A6B85"/>
                </a:solidFill>
              </a:defRPr>
            </a:pPr>
            <a:r>
              <a:t>Weighted Score</a:t>
            </a:r>
          </a:p>
          <a:p>
            <a:pPr>
              <a:defRPr sz="1100" b="1">
                <a:solidFill>
                  <a:srgbClr val="1B2A4A"/>
                </a:solidFill>
              </a:defRPr>
            </a:pPr>
            <a:r>
              <a:t>7.65</a:t>
            </a:r>
          </a:p>
        </p:txBody>
      </p:sp>
      <p:sp>
        <p:nvSpPr>
          <p:cNvPr id="6" name="TextBox 5"/>
          <p:cNvSpPr txBox="1"/>
          <p:nvPr/>
        </p:nvSpPr>
        <p:spPr>
          <a:xfrm>
            <a:off x="3291840" y="1371600"/>
            <a:ext cx="2743200" cy="640080"/>
          </a:xfrm>
          <a:prstGeom prst="rect">
            <a:avLst/>
          </a:prstGeom>
          <a:noFill/>
        </p:spPr>
        <p:txBody>
          <a:bodyPr wrap="none">
            <a:spAutoFit/>
          </a:bodyPr>
          <a:lstStyle/>
          <a:p>
            <a:pPr>
              <a:defRPr sz="900">
                <a:solidFill>
                  <a:srgbClr val="5A6B85"/>
                </a:solidFill>
              </a:defRPr>
            </a:pPr>
            <a:r>
              <a:t>Win Count</a:t>
            </a:r>
          </a:p>
          <a:p>
            <a:pPr>
              <a:defRPr sz="1100" b="1">
                <a:solidFill>
                  <a:srgbClr val="1B2A4A"/>
                </a:solidFill>
              </a:defRPr>
            </a:pPr>
            <a:r>
              <a:t>1</a:t>
            </a:r>
          </a:p>
        </p:txBody>
      </p:sp>
      <p:sp>
        <p:nvSpPr>
          <p:cNvPr id="7" name="TextBox 6"/>
          <p:cNvSpPr txBox="1"/>
          <p:nvPr/>
        </p:nvSpPr>
        <p:spPr>
          <a:xfrm>
            <a:off x="6126480" y="1371600"/>
            <a:ext cx="2743200" cy="640080"/>
          </a:xfrm>
          <a:prstGeom prst="rect">
            <a:avLst/>
          </a:prstGeom>
          <a:noFill/>
        </p:spPr>
        <p:txBody>
          <a:bodyPr wrap="none">
            <a:spAutoFit/>
          </a:bodyPr>
          <a:lstStyle/>
          <a:p>
            <a:pPr>
              <a:defRPr sz="900">
                <a:solidFill>
                  <a:srgbClr val="5A6B85"/>
                </a:solidFill>
              </a:defRPr>
            </a:pPr>
            <a:r>
              <a:t>Total Tokens</a:t>
            </a:r>
          </a:p>
          <a:p>
            <a:pPr>
              <a:defRPr sz="1100" b="1">
                <a:solidFill>
                  <a:srgbClr val="1B2A4A"/>
                </a:solidFill>
              </a:defRPr>
            </a:pPr>
            <a:r>
              <a:t>214,293</a:t>
            </a:r>
          </a:p>
        </p:txBody>
      </p:sp>
      <p:sp>
        <p:nvSpPr>
          <p:cNvPr id="8" name="TextBox 7"/>
          <p:cNvSpPr txBox="1"/>
          <p:nvPr/>
        </p:nvSpPr>
        <p:spPr>
          <a:xfrm>
            <a:off x="8961120" y="1371600"/>
            <a:ext cx="2743200" cy="640080"/>
          </a:xfrm>
          <a:prstGeom prst="rect">
            <a:avLst/>
          </a:prstGeom>
          <a:noFill/>
        </p:spPr>
        <p:txBody>
          <a:bodyPr wrap="none">
            <a:spAutoFit/>
          </a:bodyPr>
          <a:lstStyle/>
          <a:p>
            <a:pPr>
              <a:defRPr sz="900">
                <a:solidFill>
                  <a:srgbClr val="5A6B85"/>
                </a:solidFill>
              </a:defRPr>
            </a:pPr>
            <a:r>
              <a:t>Est. Cost</a:t>
            </a:r>
          </a:p>
          <a:p>
            <a:pPr>
              <a:defRPr sz="1100" b="1">
                <a:solidFill>
                  <a:srgbClr val="1B2A4A"/>
                </a:solidFill>
              </a:defRPr>
            </a:pPr>
            <a:r>
              <a:t>Free</a:t>
            </a:r>
          </a:p>
        </p:txBody>
      </p:sp>
      <p:sp>
        <p:nvSpPr>
          <p:cNvPr id="9" name="TextBox 8"/>
          <p:cNvSpPr txBox="1"/>
          <p:nvPr/>
        </p:nvSpPr>
        <p:spPr>
          <a:xfrm>
            <a:off x="457200" y="2103120"/>
            <a:ext cx="2743200" cy="640080"/>
          </a:xfrm>
          <a:prstGeom prst="rect">
            <a:avLst/>
          </a:prstGeom>
          <a:noFill/>
        </p:spPr>
        <p:txBody>
          <a:bodyPr wrap="none">
            <a:spAutoFit/>
          </a:bodyPr>
          <a:lstStyle/>
          <a:p>
            <a:pPr>
              <a:defRPr sz="900">
                <a:solidFill>
                  <a:srgbClr val="5A6B85"/>
                </a:solidFill>
              </a:defRPr>
            </a:pPr>
            <a:r>
              <a:t>Tokens/sec</a:t>
            </a:r>
          </a:p>
          <a:p>
            <a:pPr>
              <a:defRPr sz="1100" b="1">
                <a:solidFill>
                  <a:srgbClr val="1B2A4A"/>
                </a:solidFill>
              </a:defRPr>
            </a:pPr>
            <a:r>
              <a:t>59.1</a:t>
            </a:r>
          </a:p>
        </p:txBody>
      </p:sp>
      <p:sp>
        <p:nvSpPr>
          <p:cNvPr id="10" name="TextBox 9"/>
          <p:cNvSpPr txBox="1"/>
          <p:nvPr/>
        </p:nvSpPr>
        <p:spPr>
          <a:xfrm>
            <a:off x="3291840" y="2103120"/>
            <a:ext cx="2743200" cy="640080"/>
          </a:xfrm>
          <a:prstGeom prst="rect">
            <a:avLst/>
          </a:prstGeom>
          <a:noFill/>
        </p:spPr>
        <p:txBody>
          <a:bodyPr wrap="none">
            <a:spAutoFit/>
          </a:bodyPr>
          <a:lstStyle/>
          <a:p>
            <a:pPr>
              <a:defRPr sz="900">
                <a:solidFill>
                  <a:srgbClr val="5A6B85"/>
                </a:solidFill>
              </a:defRPr>
            </a:pPr>
            <a:r>
              <a:t>Avg Latency</a:t>
            </a:r>
          </a:p>
          <a:p>
            <a:pPr>
              <a:defRPr sz="1100" b="1">
                <a:solidFill>
                  <a:srgbClr val="1B2A4A"/>
                </a:solidFill>
              </a:defRPr>
            </a:pPr>
            <a:r>
              <a:t>145120ms</a:t>
            </a:r>
          </a:p>
        </p:txBody>
      </p:sp>
      <p:sp>
        <p:nvSpPr>
          <p:cNvPr id="11" name="TextBox 10"/>
          <p:cNvSpPr txBox="1"/>
          <p:nvPr/>
        </p:nvSpPr>
        <p:spPr>
          <a:xfrm>
            <a:off x="6126480" y="2103120"/>
            <a:ext cx="2743200" cy="640080"/>
          </a:xfrm>
          <a:prstGeom prst="rect">
            <a:avLst/>
          </a:prstGeom>
          <a:noFill/>
        </p:spPr>
        <p:txBody>
          <a:bodyPr wrap="none">
            <a:spAutoFit/>
          </a:bodyPr>
          <a:lstStyle/>
          <a:p>
            <a:pPr>
              <a:defRPr sz="900">
                <a:solidFill>
                  <a:srgbClr val="5A6B85"/>
                </a:solidFill>
              </a:defRPr>
            </a:pPr>
            <a:r>
              <a:t>P50</a:t>
            </a:r>
          </a:p>
          <a:p>
            <a:pPr>
              <a:defRPr sz="1100" b="1">
                <a:solidFill>
                  <a:srgbClr val="1B2A4A"/>
                </a:solidFill>
              </a:defRPr>
            </a:pPr>
            <a:r>
              <a:t>118289ms</a:t>
            </a:r>
          </a:p>
        </p:txBody>
      </p:sp>
      <p:sp>
        <p:nvSpPr>
          <p:cNvPr id="12" name="TextBox 11"/>
          <p:cNvSpPr txBox="1"/>
          <p:nvPr/>
        </p:nvSpPr>
        <p:spPr>
          <a:xfrm>
            <a:off x="8961120" y="2103120"/>
            <a:ext cx="2743200" cy="640080"/>
          </a:xfrm>
          <a:prstGeom prst="rect">
            <a:avLst/>
          </a:prstGeom>
          <a:noFill/>
        </p:spPr>
        <p:txBody>
          <a:bodyPr wrap="none">
            <a:spAutoFit/>
          </a:bodyPr>
          <a:lstStyle/>
          <a:p>
            <a:pPr>
              <a:defRPr sz="900">
                <a:solidFill>
                  <a:srgbClr val="5A6B85"/>
                </a:solidFill>
              </a:defRPr>
            </a:pPr>
            <a:r>
              <a:t>P95</a:t>
            </a:r>
          </a:p>
          <a:p>
            <a:pPr>
              <a:defRPr sz="1100" b="1">
                <a:solidFill>
                  <a:srgbClr val="1B2A4A"/>
                </a:solidFill>
              </a:defRPr>
            </a:pPr>
            <a:r>
              <a:t>321903ms</a:t>
            </a:r>
          </a:p>
        </p:txBody>
      </p:sp>
      <p:sp>
        <p:nvSpPr>
          <p:cNvPr id="13" name="TextBox 12"/>
          <p:cNvSpPr txBox="1"/>
          <p:nvPr/>
        </p:nvSpPr>
        <p:spPr>
          <a:xfrm>
            <a:off x="457200" y="3017520"/>
            <a:ext cx="11277295" cy="365760"/>
          </a:xfrm>
          <a:prstGeom prst="rect">
            <a:avLst/>
          </a:prstGeom>
          <a:noFill/>
        </p:spPr>
        <p:txBody>
          <a:bodyPr wrap="none">
            <a:spAutoFit/>
          </a:bodyPr>
          <a:lstStyle/>
          <a:p>
            <a:pPr>
              <a:defRPr sz="900">
                <a:solidFill>
                  <a:srgbClr val="0EA5E9"/>
                </a:solidFill>
              </a:defRPr>
            </a:pPr>
            <a:r>
              <a:t>• Free  • Most Verbose</a:t>
            </a:r>
          </a:p>
        </p:txBody>
      </p:sp>
      <p:sp>
        <p:nvSpPr>
          <p:cNvPr id="14" name="TextBox 13"/>
          <p:cNvSpPr txBox="1"/>
          <p:nvPr/>
        </p:nvSpPr>
        <p:spPr>
          <a:xfrm>
            <a:off x="457200" y="3657600"/>
            <a:ext cx="11277295" cy="274320"/>
          </a:xfrm>
          <a:prstGeom prst="rect">
            <a:avLst/>
          </a:prstGeom>
          <a:noFill/>
        </p:spPr>
        <p:txBody>
          <a:bodyPr wrap="none">
            <a:spAutoFit/>
          </a:bodyPr>
          <a:lstStyle/>
          <a:p>
            <a:pPr>
              <a:defRPr sz="1400" b="1">
                <a:solidFill>
                  <a:srgbClr val="1B2A4A"/>
                </a:solidFill>
              </a:defRPr>
            </a:pPr>
            <a:r>
              <a:t>Per-Criterion Scores</a:t>
            </a:r>
          </a:p>
        </p:txBody>
      </p:sp>
      <p:sp>
        <p:nvSpPr>
          <p:cNvPr id="15" name="TextBox 14"/>
          <p:cNvSpPr txBox="1"/>
          <p:nvPr/>
        </p:nvSpPr>
        <p:spPr>
          <a:xfrm>
            <a:off x="457200" y="4023360"/>
            <a:ext cx="2286000" cy="228600"/>
          </a:xfrm>
          <a:prstGeom prst="rect">
            <a:avLst/>
          </a:prstGeom>
          <a:noFill/>
        </p:spPr>
        <p:txBody>
          <a:bodyPr wrap="none">
            <a:spAutoFit/>
          </a:bodyPr>
          <a:lstStyle/>
          <a:p>
            <a:pPr>
              <a:defRPr sz="900">
                <a:solidFill>
                  <a:srgbClr val="1B2A4A"/>
                </a:solidFill>
              </a:defRPr>
            </a:pPr>
            <a:r>
              <a:t>Reasoning Validity</a:t>
            </a:r>
          </a:p>
        </p:txBody>
      </p:sp>
      <p:sp>
        <p:nvSpPr>
          <p:cNvPr id="16" name="Rectangle 15"/>
          <p:cNvSpPr/>
          <p:nvPr/>
        </p:nvSpPr>
        <p:spPr>
          <a:xfrm>
            <a:off x="2926080" y="4069080"/>
            <a:ext cx="5095494" cy="182880"/>
          </a:xfrm>
          <a:prstGeom prst="rect">
            <a:avLst/>
          </a:prstGeom>
          <a:solidFill>
            <a:srgbClr val="A8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058400" y="4023360"/>
            <a:ext cx="1371600" cy="228600"/>
          </a:xfrm>
          <a:prstGeom prst="rect">
            <a:avLst/>
          </a:prstGeom>
          <a:noFill/>
        </p:spPr>
        <p:txBody>
          <a:bodyPr wrap="none">
            <a:spAutoFit/>
          </a:bodyPr>
          <a:lstStyle/>
          <a:p>
            <a:pPr algn="r">
              <a:defRPr sz="900" b="1">
                <a:solidFill>
                  <a:srgbClr val="1B2A4A"/>
                </a:solidFill>
              </a:defRPr>
            </a:pPr>
            <a:r>
              <a:t>7.43</a:t>
            </a:r>
          </a:p>
        </p:txBody>
      </p:sp>
      <p:sp>
        <p:nvSpPr>
          <p:cNvPr id="18" name="TextBox 17"/>
          <p:cNvSpPr txBox="1"/>
          <p:nvPr/>
        </p:nvSpPr>
        <p:spPr>
          <a:xfrm>
            <a:off x="457200" y="4343400"/>
            <a:ext cx="2286000" cy="228600"/>
          </a:xfrm>
          <a:prstGeom prst="rect">
            <a:avLst/>
          </a:prstGeom>
          <a:noFill/>
        </p:spPr>
        <p:txBody>
          <a:bodyPr wrap="none">
            <a:spAutoFit/>
          </a:bodyPr>
          <a:lstStyle/>
          <a:p>
            <a:pPr>
              <a:defRPr sz="900">
                <a:solidFill>
                  <a:srgbClr val="1B2A4A"/>
                </a:solidFill>
              </a:defRPr>
            </a:pPr>
            <a:r>
              <a:t>Solution Correctness</a:t>
            </a:r>
          </a:p>
        </p:txBody>
      </p:sp>
      <p:sp>
        <p:nvSpPr>
          <p:cNvPr id="19" name="Rectangle 18"/>
          <p:cNvSpPr/>
          <p:nvPr/>
        </p:nvSpPr>
        <p:spPr>
          <a:xfrm>
            <a:off x="2926080" y="4389120"/>
            <a:ext cx="5623560" cy="182880"/>
          </a:xfrm>
          <a:prstGeom prst="rect">
            <a:avLst/>
          </a:prstGeom>
          <a:solidFill>
            <a:srgbClr val="94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058400" y="4343400"/>
            <a:ext cx="1371600" cy="228600"/>
          </a:xfrm>
          <a:prstGeom prst="rect">
            <a:avLst/>
          </a:prstGeom>
          <a:noFill/>
        </p:spPr>
        <p:txBody>
          <a:bodyPr wrap="none">
            <a:spAutoFit/>
          </a:bodyPr>
          <a:lstStyle/>
          <a:p>
            <a:pPr algn="r">
              <a:defRPr sz="900" b="1">
                <a:solidFill>
                  <a:srgbClr val="1B2A4A"/>
                </a:solidFill>
              </a:defRPr>
            </a:pPr>
            <a:r>
              <a:t>8.20</a:t>
            </a:r>
          </a:p>
        </p:txBody>
      </p:sp>
      <p:sp>
        <p:nvSpPr>
          <p:cNvPr id="21" name="TextBox 20"/>
          <p:cNvSpPr txBox="1"/>
          <p:nvPr/>
        </p:nvSpPr>
        <p:spPr>
          <a:xfrm>
            <a:off x="457200" y="4663440"/>
            <a:ext cx="2286000" cy="228600"/>
          </a:xfrm>
          <a:prstGeom prst="rect">
            <a:avLst/>
          </a:prstGeom>
          <a:noFill/>
        </p:spPr>
        <p:txBody>
          <a:bodyPr wrap="none">
            <a:spAutoFit/>
          </a:bodyPr>
          <a:lstStyle/>
          <a:p>
            <a:pPr>
              <a:defRPr sz="900">
                <a:solidFill>
                  <a:srgbClr val="1B2A4A"/>
                </a:solidFill>
              </a:defRPr>
            </a:pPr>
            <a:r>
              <a:t>Reasoning Transparency</a:t>
            </a:r>
          </a:p>
        </p:txBody>
      </p:sp>
      <p:sp>
        <p:nvSpPr>
          <p:cNvPr id="22" name="Rectangle 21"/>
          <p:cNvSpPr/>
          <p:nvPr/>
        </p:nvSpPr>
        <p:spPr>
          <a:xfrm>
            <a:off x="2926080" y="4709159"/>
            <a:ext cx="5383529" cy="182880"/>
          </a:xfrm>
          <a:prstGeom prst="rect">
            <a:avLst/>
          </a:prstGeom>
          <a:solidFill>
            <a:srgbClr val="9D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058400" y="4663440"/>
            <a:ext cx="1371600" cy="228600"/>
          </a:xfrm>
          <a:prstGeom prst="rect">
            <a:avLst/>
          </a:prstGeom>
          <a:noFill/>
        </p:spPr>
        <p:txBody>
          <a:bodyPr wrap="none">
            <a:spAutoFit/>
          </a:bodyPr>
          <a:lstStyle/>
          <a:p>
            <a:pPr algn="r">
              <a:defRPr sz="900" b="1">
                <a:solidFill>
                  <a:srgbClr val="1B2A4A"/>
                </a:solidFill>
              </a:defRPr>
            </a:pPr>
            <a:r>
              <a:t>7.85</a:t>
            </a:r>
          </a:p>
        </p:txBody>
      </p:sp>
      <p:sp>
        <p:nvSpPr>
          <p:cNvPr id="24" name="TextBox 23"/>
          <p:cNvSpPr txBox="1"/>
          <p:nvPr/>
        </p:nvSpPr>
        <p:spPr>
          <a:xfrm>
            <a:off x="457200" y="4983479"/>
            <a:ext cx="2286000" cy="228600"/>
          </a:xfrm>
          <a:prstGeom prst="rect">
            <a:avLst/>
          </a:prstGeom>
          <a:noFill/>
        </p:spPr>
        <p:txBody>
          <a:bodyPr wrap="none">
            <a:spAutoFit/>
          </a:bodyPr>
          <a:lstStyle/>
          <a:p>
            <a:pPr>
              <a:defRPr sz="900">
                <a:solidFill>
                  <a:srgbClr val="1B2A4A"/>
                </a:solidFill>
              </a:defRPr>
            </a:pPr>
            <a:r>
              <a:t>Assumption Handling</a:t>
            </a:r>
          </a:p>
        </p:txBody>
      </p:sp>
      <p:sp>
        <p:nvSpPr>
          <p:cNvPr id="25" name="Rectangle 24"/>
          <p:cNvSpPr/>
          <p:nvPr/>
        </p:nvSpPr>
        <p:spPr>
          <a:xfrm>
            <a:off x="2926080" y="5029199"/>
            <a:ext cx="4642866" cy="182880"/>
          </a:xfrm>
          <a:prstGeom prst="rect">
            <a:avLst/>
          </a:prstGeom>
          <a:solidFill>
            <a:srgbClr val="B8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058400" y="4983479"/>
            <a:ext cx="1371600" cy="228600"/>
          </a:xfrm>
          <a:prstGeom prst="rect">
            <a:avLst/>
          </a:prstGeom>
          <a:noFill/>
        </p:spPr>
        <p:txBody>
          <a:bodyPr wrap="none">
            <a:spAutoFit/>
          </a:bodyPr>
          <a:lstStyle/>
          <a:p>
            <a:pPr algn="r">
              <a:defRPr sz="900" b="1">
                <a:solidFill>
                  <a:srgbClr val="1B2A4A"/>
                </a:solidFill>
              </a:defRPr>
            </a:pPr>
            <a:r>
              <a:t>6.77</a:t>
            </a:r>
          </a:p>
        </p:txBody>
      </p:sp>
      <p:sp>
        <p:nvSpPr>
          <p:cNvPr id="27" name="TextBox 26"/>
          <p:cNvSpPr txBox="1"/>
          <p:nvPr/>
        </p:nvSpPr>
        <p:spPr>
          <a:xfrm>
            <a:off x="457200" y="5303519"/>
            <a:ext cx="2286000" cy="228600"/>
          </a:xfrm>
          <a:prstGeom prst="rect">
            <a:avLst/>
          </a:prstGeom>
          <a:noFill/>
        </p:spPr>
        <p:txBody>
          <a:bodyPr wrap="none">
            <a:spAutoFit/>
          </a:bodyPr>
          <a:lstStyle/>
          <a:p>
            <a:pPr>
              <a:defRPr sz="900">
                <a:solidFill>
                  <a:srgbClr val="1B2A4A"/>
                </a:solidFill>
              </a:defRPr>
            </a:pPr>
            <a:r>
              <a:t>Systematic Progression</a:t>
            </a:r>
          </a:p>
        </p:txBody>
      </p:sp>
      <p:sp>
        <p:nvSpPr>
          <p:cNvPr id="28" name="Rectangle 27"/>
          <p:cNvSpPr/>
          <p:nvPr/>
        </p:nvSpPr>
        <p:spPr>
          <a:xfrm>
            <a:off x="2926080" y="5349239"/>
            <a:ext cx="5383529" cy="182880"/>
          </a:xfrm>
          <a:prstGeom prst="rect">
            <a:avLst/>
          </a:prstGeom>
          <a:solidFill>
            <a:srgbClr val="9D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0058400" y="5303519"/>
            <a:ext cx="1371600" cy="228600"/>
          </a:xfrm>
          <a:prstGeom prst="rect">
            <a:avLst/>
          </a:prstGeom>
          <a:noFill/>
        </p:spPr>
        <p:txBody>
          <a:bodyPr wrap="none">
            <a:spAutoFit/>
          </a:bodyPr>
          <a:lstStyle/>
          <a:p>
            <a:pPr algn="r">
              <a:defRPr sz="900" b="1">
                <a:solidFill>
                  <a:srgbClr val="1B2A4A"/>
                </a:solidFill>
              </a:defRPr>
            </a:pPr>
            <a:r>
              <a:t>7.85</a:t>
            </a:r>
          </a:p>
        </p:txBody>
      </p:sp>
      <p:cxnSp>
        <p:nvCxnSpPr>
          <p:cNvPr id="30" name="Connector 2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2" name="TextBox 31"/>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3" name="TextBox 32"/>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Qwen3 Next 80B A3B Thinking — Per-Question Performance</a:t>
            </a:r>
          </a:p>
        </p:txBody>
      </p:sp>
      <p:graphicFrame>
        <p:nvGraphicFramePr>
          <p:cNvPr id="3" name="Table 2"/>
          <p:cNvGraphicFramePr>
            <a:graphicFrameLocks noGrp="1"/>
          </p:cNvGraphicFramePr>
          <p:nvPr/>
        </p:nvGraphicFramePr>
        <p:xfrm>
          <a:off x="457200" y="1371600"/>
          <a:ext cx="11277295" cy="4480560"/>
        </p:xfrm>
        <a:graphic>
          <a:graphicData uri="http://schemas.openxmlformats.org/drawingml/2006/table">
            <a:tbl>
              <a:tblPr firstRow="1" bandRow="1">
                <a:tableStyleId>{5C22544A-7EE6-4342-B048-85BDC9FD1C3A}</a:tableStyleId>
              </a:tblPr>
              <a:tblGrid>
                <a:gridCol w="1879549"/>
                <a:gridCol w="1879549"/>
                <a:gridCol w="1879549"/>
                <a:gridCol w="1879549"/>
                <a:gridCol w="1879549"/>
                <a:gridCol w="1879550"/>
              </a:tblGrid>
              <a:tr h="320040">
                <a:tc>
                  <a:txBody>
                    <a:bodyPr wrap="square" lIns="50800" rIns="50800" tIns="25400" bIns="25400"/>
                    <a:lstStyle/>
                    <a:p>
                      <a:pPr algn="ctr">
                        <a:defRPr sz="1000" b="1">
                          <a:solidFill>
                            <a:srgbClr val="0B5394"/>
                          </a:solidFill>
                        </a:defRPr>
                      </a:pPr>
                      <a:r>
                        <a:t>Q#</a:t>
                      </a:r>
                    </a:p>
                  </a:txBody>
                  <a:tcPr>
                    <a:solidFill>
                      <a:srgbClr val="EBF0F8"/>
                    </a:solidFill>
                  </a:tcPr>
                </a:tc>
                <a:tc>
                  <a:txBody>
                    <a:bodyPr wrap="square" lIns="50800" rIns="50800" tIns="25400" bIns="25400"/>
                    <a:lstStyle/>
                    <a:p>
                      <a:pPr algn="ctr">
                        <a:defRPr sz="1000" b="1">
                          <a:solidFill>
                            <a:srgbClr val="0B5394"/>
                          </a:solidFill>
                        </a:defRPr>
                      </a:pPr>
                      <a:r>
                        <a:t>Question</a:t>
                      </a:r>
                    </a:p>
                  </a:txBody>
                  <a:tcPr>
                    <a:solidFill>
                      <a:srgbClr val="EBF0F8"/>
                    </a:solidFill>
                  </a:tcPr>
                </a:tc>
                <a:tc>
                  <a:txBody>
                    <a:bodyPr wrap="square" lIns="50800" rIns="50800" tIns="25400" bIns="25400"/>
                    <a:lstStyle/>
                    <a:p>
                      <a:pPr algn="ctr">
                        <a:defRPr sz="1000" b="1">
                          <a:solidFill>
                            <a:srgbClr val="0B5394"/>
                          </a:solidFill>
                        </a:defRPr>
                      </a:pPr>
                      <a:r>
                        <a:t>Score</a:t>
                      </a:r>
                    </a:p>
                  </a:txBody>
                  <a:tcPr>
                    <a:solidFill>
                      <a:srgbClr val="EBF0F8"/>
                    </a:solidFill>
                  </a:tcPr>
                </a:tc>
                <a:tc>
                  <a:txBody>
                    <a:bodyPr wrap="square" lIns="50800" rIns="50800" tIns="25400" bIns="25400"/>
                    <a:lstStyle/>
                    <a:p>
                      <a:pPr algn="ctr">
                        <a:defRPr sz="1000" b="1">
                          <a:solidFill>
                            <a:srgbClr val="0B5394"/>
                          </a:solidFill>
                        </a:defRPr>
                      </a:pPr>
                      <a:r>
                        <a:t>Tokens</a:t>
                      </a:r>
                    </a:p>
                  </a:txBody>
                  <a:tcPr>
                    <a:solidFill>
                      <a:srgbClr val="EBF0F8"/>
                    </a:solidFill>
                  </a:tcPr>
                </a:tc>
                <a:tc>
                  <a:txBody>
                    <a:bodyPr wrap="square" lIns="50800" rIns="50800" tIns="25400" bIns="25400"/>
                    <a:lstStyle/>
                    <a:p>
                      <a:pPr algn="ctr">
                        <a:defRPr sz="1000" b="1">
                          <a:solidFill>
                            <a:srgbClr val="0B5394"/>
                          </a:solidFill>
                        </a:defRPr>
                      </a:pPr>
                      <a:r>
                        <a:t>Latency (ms)</a:t>
                      </a:r>
                    </a:p>
                  </a:txBody>
                  <a:tcPr>
                    <a:solidFill>
                      <a:srgbClr val="EBF0F8"/>
                    </a:solidFill>
                  </a:tcPr>
                </a:tc>
                <a:tc>
                  <a:txBody>
                    <a:bodyPr wrap="square" lIns="50800" rIns="50800" tIns="25400" bIns="25400"/>
                    <a:lstStyle/>
                    <a:p>
                      <a:pPr algn="ctr">
                        <a:defRPr sz="1000" b="1">
                          <a:solidFill>
                            <a:srgbClr val="0B5394"/>
                          </a:solidFill>
                        </a:defRPr>
                      </a:pPr>
                      <a:r>
                        <a:t>Cost</a:t>
                      </a:r>
                    </a:p>
                  </a:txBody>
                  <a:tcPr>
                    <a:solidFill>
                      <a:srgbClr val="EBF0F8"/>
                    </a:solidFill>
                  </a:tcPr>
                </a:tc>
              </a:tr>
              <a:tr h="320040">
                <a:tc>
                  <a:txBody>
                    <a:bodyPr wrap="square" lIns="50800" rIns="50800" tIns="25400" bIns="25400"/>
                    <a:lstStyle/>
                    <a:p>
                      <a:pPr algn="ctr">
                        <a:defRPr sz="900" b="0">
                          <a:solidFill>
                            <a:srgbClr val="1B2A4A"/>
                          </a:solidFill>
                        </a:defRPr>
                      </a:pPr>
                      <a:r>
                        <a:t>0</a:t>
                      </a:r>
                    </a:p>
                  </a:txBody>
                  <a:tcPr>
                    <a:solidFill>
                      <a:srgbClr val="FFFFFF"/>
                    </a:solidFill>
                  </a:tcPr>
                </a:tc>
                <a:tc>
                  <a:txBody>
                    <a:bodyPr wrap="square" lIns="50800" rIns="50800" tIns="25400" bIns="25400"/>
                    <a:lstStyle/>
                    <a:p>
                      <a:pPr algn="l">
                        <a:defRPr sz="900" b="0">
                          <a:solidFill>
                            <a:srgbClr val="1B2A4A"/>
                          </a:solidFill>
                        </a:defRPr>
                      </a:pPr>
                      <a:r>
                        <a:t>A company has 120 employees. 40% work remotely, 30...</a:t>
                      </a:r>
                    </a:p>
                  </a:txBody>
                  <a:tcPr>
                    <a:solidFill>
                      <a:srgbClr val="FFFFFF"/>
                    </a:solidFill>
                  </a:tcPr>
                </a:tc>
                <a:tc>
                  <a:txBody>
                    <a:bodyPr wrap="square" lIns="50800" rIns="50800" tIns="25400" bIns="25400"/>
                    <a:lstStyle/>
                    <a:p>
                      <a:pPr algn="r">
                        <a:defRPr sz="900" b="0">
                          <a:solidFill>
                            <a:srgbClr val="3F8C1C"/>
                          </a:solidFill>
                        </a:defRPr>
                      </a:pPr>
                      <a:r>
                        <a:t>8.43</a:t>
                      </a:r>
                    </a:p>
                  </a:txBody>
                  <a:tcPr>
                    <a:solidFill>
                      <a:srgbClr val="FFFFFF"/>
                    </a:solidFill>
                  </a:tcPr>
                </a:tc>
                <a:tc>
                  <a:txBody>
                    <a:bodyPr wrap="square" lIns="50800" rIns="50800" tIns="25400" bIns="25400"/>
                    <a:lstStyle/>
                    <a:p>
                      <a:pPr algn="r">
                        <a:defRPr sz="900" b="0">
                          <a:solidFill>
                            <a:srgbClr val="1B2A4A"/>
                          </a:solidFill>
                        </a:defRPr>
                      </a:pPr>
                      <a:r>
                        <a:t>7630</a:t>
                      </a:r>
                    </a:p>
                  </a:txBody>
                  <a:tcPr>
                    <a:solidFill>
                      <a:srgbClr val="FFFFFF"/>
                    </a:solidFill>
                  </a:tcPr>
                </a:tc>
                <a:tc>
                  <a:txBody>
                    <a:bodyPr wrap="square" lIns="50800" rIns="50800" tIns="25400" bIns="25400"/>
                    <a:lstStyle/>
                    <a:p>
                      <a:pPr algn="r">
                        <a:defRPr sz="900" b="0">
                          <a:solidFill>
                            <a:srgbClr val="1B2A4A"/>
                          </a:solidFill>
                        </a:defRPr>
                      </a:pPr>
                      <a:r>
                        <a:t>141854</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1</a:t>
                      </a:r>
                    </a:p>
                  </a:txBody>
                  <a:tcPr>
                    <a:solidFill>
                      <a:srgbClr val="F9FAFC"/>
                    </a:solidFill>
                  </a:tcPr>
                </a:tc>
                <a:tc>
                  <a:txBody>
                    <a:bodyPr wrap="square" lIns="50800" rIns="50800" tIns="25400" bIns="25400"/>
                    <a:lstStyle/>
                    <a:p>
                      <a:pPr algn="l">
                        <a:defRPr sz="900" b="0">
                          <a:solidFill>
                            <a:srgbClr val="1B2A4A"/>
                          </a:solidFill>
                        </a:defRPr>
                      </a:pPr>
                      <a:r>
                        <a:t>Three friends — Alice, Bob, and Carol — are decidi...</a:t>
                      </a:r>
                    </a:p>
                  </a:txBody>
                  <a:tcPr>
                    <a:solidFill>
                      <a:srgbClr val="F9FAFC"/>
                    </a:solidFill>
                  </a:tcPr>
                </a:tc>
                <a:tc>
                  <a:txBody>
                    <a:bodyPr wrap="square" lIns="50800" rIns="50800" tIns="25400" bIns="25400"/>
                    <a:lstStyle/>
                    <a:p>
                      <a:pPr algn="r">
                        <a:defRPr sz="900" b="0">
                          <a:solidFill>
                            <a:srgbClr val="348C1C"/>
                          </a:solidFill>
                        </a:defRPr>
                      </a:pPr>
                      <a:r>
                        <a:t>8.92</a:t>
                      </a:r>
                    </a:p>
                  </a:txBody>
                  <a:tcPr>
                    <a:solidFill>
                      <a:srgbClr val="F9FAFC"/>
                    </a:solidFill>
                  </a:tcPr>
                </a:tc>
                <a:tc>
                  <a:txBody>
                    <a:bodyPr wrap="square" lIns="50800" rIns="50800" tIns="25400" bIns="25400"/>
                    <a:lstStyle/>
                    <a:p>
                      <a:pPr algn="r">
                        <a:defRPr sz="900" b="0">
                          <a:solidFill>
                            <a:srgbClr val="1B2A4A"/>
                          </a:solidFill>
                        </a:defRPr>
                      </a:pPr>
                      <a:r>
                        <a:t>2924</a:t>
                      </a:r>
                    </a:p>
                  </a:txBody>
                  <a:tcPr>
                    <a:solidFill>
                      <a:srgbClr val="F9FAFC"/>
                    </a:solidFill>
                  </a:tcPr>
                </a:tc>
                <a:tc>
                  <a:txBody>
                    <a:bodyPr wrap="square" lIns="50800" rIns="50800" tIns="25400" bIns="25400"/>
                    <a:lstStyle/>
                    <a:p>
                      <a:pPr algn="r">
                        <a:defRPr sz="900" b="0">
                          <a:solidFill>
                            <a:srgbClr val="1B2A4A"/>
                          </a:solidFill>
                        </a:defRPr>
                      </a:pPr>
                      <a:r>
                        <a:t>45226</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2</a:t>
                      </a:r>
                    </a:p>
                  </a:txBody>
                  <a:tcPr>
                    <a:solidFill>
                      <a:srgbClr val="FFFFFF"/>
                    </a:solidFill>
                  </a:tcPr>
                </a:tc>
                <a:tc>
                  <a:txBody>
                    <a:bodyPr wrap="square" lIns="50800" rIns="50800" tIns="25400" bIns="25400"/>
                    <a:lstStyle/>
                    <a:p>
                      <a:pPr algn="l">
                        <a:defRPr sz="900" b="0">
                          <a:solidFill>
                            <a:srgbClr val="1B2A4A"/>
                          </a:solidFill>
                        </a:defRPr>
                      </a:pPr>
                      <a:r>
                        <a:t>A conference has 4 sessions (A, B, C, D) and 3 tim...</a:t>
                      </a:r>
                    </a:p>
                  </a:txBody>
                  <a:tcPr>
                    <a:solidFill>
                      <a:srgbClr val="FFFFFF"/>
                    </a:solidFill>
                  </a:tcPr>
                </a:tc>
                <a:tc>
                  <a:txBody>
                    <a:bodyPr wrap="square" lIns="50800" rIns="50800" tIns="25400" bIns="25400"/>
                    <a:lstStyle/>
                    <a:p>
                      <a:pPr algn="r">
                        <a:defRPr sz="900" b="0">
                          <a:solidFill>
                            <a:srgbClr val="548C1C"/>
                          </a:solidFill>
                        </a:defRPr>
                      </a:pPr>
                      <a:r>
                        <a:t>7.48</a:t>
                      </a:r>
                    </a:p>
                  </a:txBody>
                  <a:tcPr>
                    <a:solidFill>
                      <a:srgbClr val="FFFFFF"/>
                    </a:solidFill>
                  </a:tcPr>
                </a:tc>
                <a:tc>
                  <a:txBody>
                    <a:bodyPr wrap="square" lIns="50800" rIns="50800" tIns="25400" bIns="25400"/>
                    <a:lstStyle/>
                    <a:p>
                      <a:pPr algn="r">
                        <a:defRPr sz="900" b="0">
                          <a:solidFill>
                            <a:srgbClr val="1B2A4A"/>
                          </a:solidFill>
                        </a:defRPr>
                      </a:pPr>
                      <a:r>
                        <a:t>15538</a:t>
                      </a:r>
                    </a:p>
                  </a:txBody>
                  <a:tcPr>
                    <a:solidFill>
                      <a:srgbClr val="FFFFFF"/>
                    </a:solidFill>
                  </a:tcPr>
                </a:tc>
                <a:tc>
                  <a:txBody>
                    <a:bodyPr wrap="square" lIns="50800" rIns="50800" tIns="25400" bIns="25400"/>
                    <a:lstStyle/>
                    <a:p>
                      <a:pPr algn="r">
                        <a:defRPr sz="900" b="0">
                          <a:solidFill>
                            <a:srgbClr val="1B2A4A"/>
                          </a:solidFill>
                        </a:defRPr>
                      </a:pPr>
                      <a:r>
                        <a:t>276837</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3</a:t>
                      </a:r>
                    </a:p>
                  </a:txBody>
                  <a:tcPr>
                    <a:solidFill>
                      <a:srgbClr val="F9FAFC"/>
                    </a:solidFill>
                  </a:tcPr>
                </a:tc>
                <a:tc>
                  <a:txBody>
                    <a:bodyPr wrap="square" lIns="50800" rIns="50800" tIns="25400" bIns="25400"/>
                    <a:lstStyle/>
                    <a:p>
                      <a:pPr algn="l">
                        <a:defRPr sz="900" b="0">
                          <a:solidFill>
                            <a:srgbClr val="1B2A4A"/>
                          </a:solidFill>
                        </a:defRPr>
                      </a:pPr>
                      <a:r>
                        <a:t>A city introduces free public transit. Within 6 mo...</a:t>
                      </a:r>
                    </a:p>
                  </a:txBody>
                  <a:tcPr>
                    <a:solidFill>
                      <a:srgbClr val="F9FAFC"/>
                    </a:solidFill>
                  </a:tcPr>
                </a:tc>
                <a:tc>
                  <a:txBody>
                    <a:bodyPr wrap="square" lIns="50800" rIns="50800" tIns="25400" bIns="25400"/>
                    <a:lstStyle/>
                    <a:p>
                      <a:pPr algn="r">
                        <a:defRPr sz="900" b="0">
                          <a:solidFill>
                            <a:srgbClr val="5F8C1C"/>
                          </a:solidFill>
                        </a:defRPr>
                      </a:pPr>
                      <a:r>
                        <a:t>7.00</a:t>
                      </a:r>
                    </a:p>
                  </a:txBody>
                  <a:tcPr>
                    <a:solidFill>
                      <a:srgbClr val="F9FAFC"/>
                    </a:solidFill>
                  </a:tcPr>
                </a:tc>
                <a:tc>
                  <a:txBody>
                    <a:bodyPr wrap="square" lIns="50800" rIns="50800" tIns="25400" bIns="25400"/>
                    <a:lstStyle/>
                    <a:p>
                      <a:pPr algn="r">
                        <a:defRPr sz="900" b="0">
                          <a:solidFill>
                            <a:srgbClr val="1B2A4A"/>
                          </a:solidFill>
                        </a:defRPr>
                      </a:pPr>
                      <a:r>
                        <a:t>3051</a:t>
                      </a:r>
                    </a:p>
                  </a:txBody>
                  <a:tcPr>
                    <a:solidFill>
                      <a:srgbClr val="F9FAFC"/>
                    </a:solidFill>
                  </a:tcPr>
                </a:tc>
                <a:tc>
                  <a:txBody>
                    <a:bodyPr wrap="square" lIns="50800" rIns="50800" tIns="25400" bIns="25400"/>
                    <a:lstStyle/>
                    <a:p>
                      <a:pPr algn="r">
                        <a:defRPr sz="900" b="0">
                          <a:solidFill>
                            <a:srgbClr val="1B2A4A"/>
                          </a:solidFill>
                        </a:defRPr>
                      </a:pPr>
                      <a:r>
                        <a:t>47249</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4</a:t>
                      </a:r>
                    </a:p>
                  </a:txBody>
                  <a:tcPr>
                    <a:solidFill>
                      <a:srgbClr val="FFFFFF"/>
                    </a:solidFill>
                  </a:tcPr>
                </a:tc>
                <a:tc>
                  <a:txBody>
                    <a:bodyPr wrap="square" lIns="50800" rIns="50800" tIns="25400" bIns="25400"/>
                    <a:lstStyle/>
                    <a:p>
                      <a:pPr algn="l">
                        <a:defRPr sz="900" b="0">
                          <a:solidFill>
                            <a:srgbClr val="1B2A4A"/>
                          </a:solidFill>
                        </a:defRPr>
                      </a:pPr>
                      <a:r>
                        <a:t>Consider this argument: 'Countries with higher cho...</a:t>
                      </a:r>
                    </a:p>
                  </a:txBody>
                  <a:tcPr>
                    <a:solidFill>
                      <a:srgbClr val="FFFFFF"/>
                    </a:solidFill>
                  </a:tcPr>
                </a:tc>
                <a:tc>
                  <a:txBody>
                    <a:bodyPr wrap="square" lIns="50800" rIns="50800" tIns="25400" bIns="25400"/>
                    <a:lstStyle/>
                    <a:p>
                      <a:pPr algn="r">
                        <a:defRPr sz="900" b="0">
                          <a:solidFill>
                            <a:srgbClr val="508C1C"/>
                          </a:solidFill>
                        </a:defRPr>
                      </a:pPr>
                      <a:r>
                        <a:t>7.68</a:t>
                      </a:r>
                    </a:p>
                  </a:txBody>
                  <a:tcPr>
                    <a:solidFill>
                      <a:srgbClr val="FFFFFF"/>
                    </a:solidFill>
                  </a:tcPr>
                </a:tc>
                <a:tc>
                  <a:txBody>
                    <a:bodyPr wrap="square" lIns="50800" rIns="50800" tIns="25400" bIns="25400"/>
                    <a:lstStyle/>
                    <a:p>
                      <a:pPr algn="r">
                        <a:defRPr sz="900" b="0">
                          <a:solidFill>
                            <a:srgbClr val="1B2A4A"/>
                          </a:solidFill>
                        </a:defRPr>
                      </a:pPr>
                      <a:r>
                        <a:t>2147</a:t>
                      </a:r>
                    </a:p>
                  </a:txBody>
                  <a:tcPr>
                    <a:solidFill>
                      <a:srgbClr val="FFFFFF"/>
                    </a:solidFill>
                  </a:tcPr>
                </a:tc>
                <a:tc>
                  <a:txBody>
                    <a:bodyPr wrap="square" lIns="50800" rIns="50800" tIns="25400" bIns="25400"/>
                    <a:lstStyle/>
                    <a:p>
                      <a:pPr algn="r">
                        <a:defRPr sz="900" b="0">
                          <a:solidFill>
                            <a:srgbClr val="1B2A4A"/>
                          </a:solidFill>
                        </a:defRPr>
                      </a:pPr>
                      <a:r>
                        <a:t>32804</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5</a:t>
                      </a:r>
                    </a:p>
                  </a:txBody>
                  <a:tcPr>
                    <a:solidFill>
                      <a:srgbClr val="F9FAFC"/>
                    </a:solidFill>
                  </a:tcPr>
                </a:tc>
                <a:tc>
                  <a:txBody>
                    <a:bodyPr wrap="square" lIns="50800" rIns="50800" tIns="25400" bIns="25400"/>
                    <a:lstStyle/>
                    <a:p>
                      <a:pPr algn="l">
                        <a:defRPr sz="900" b="0">
                          <a:solidFill>
                            <a:srgbClr val="1B2A4A"/>
                          </a:solidFill>
                        </a:defRPr>
                      </a:pPr>
                      <a:r>
                        <a:t>A medical test for a rare disease has 99% sensitiv...</a:t>
                      </a:r>
                    </a:p>
                  </a:txBody>
                  <a:tcPr>
                    <a:solidFill>
                      <a:srgbClr val="F9FAFC"/>
                    </a:solidFill>
                  </a:tcPr>
                </a:tc>
                <a:tc>
                  <a:txBody>
                    <a:bodyPr wrap="square" lIns="50800" rIns="50800" tIns="25400" bIns="25400"/>
                    <a:lstStyle/>
                    <a:p>
                      <a:pPr algn="r">
                        <a:defRPr sz="900" b="0">
                          <a:solidFill>
                            <a:srgbClr val="658C1C"/>
                          </a:solidFill>
                        </a:defRPr>
                      </a:pPr>
                      <a:r>
                        <a:t>6.73</a:t>
                      </a:r>
                    </a:p>
                  </a:txBody>
                  <a:tcPr>
                    <a:solidFill>
                      <a:srgbClr val="F9FAFC"/>
                    </a:solidFill>
                  </a:tcPr>
                </a:tc>
                <a:tc>
                  <a:txBody>
                    <a:bodyPr wrap="square" lIns="50800" rIns="50800" tIns="25400" bIns="25400"/>
                    <a:lstStyle/>
                    <a:p>
                      <a:pPr algn="r">
                        <a:defRPr sz="900" b="0">
                          <a:solidFill>
                            <a:srgbClr val="1B2A4A"/>
                          </a:solidFill>
                        </a:defRPr>
                      </a:pPr>
                      <a:r>
                        <a:t>5032</a:t>
                      </a:r>
                    </a:p>
                  </a:txBody>
                  <a:tcPr>
                    <a:solidFill>
                      <a:srgbClr val="F9FAFC"/>
                    </a:solidFill>
                  </a:tcPr>
                </a:tc>
                <a:tc>
                  <a:txBody>
                    <a:bodyPr wrap="square" lIns="50800" rIns="50800" tIns="25400" bIns="25400"/>
                    <a:lstStyle/>
                    <a:p>
                      <a:pPr algn="r">
                        <a:defRPr sz="900" b="0">
                          <a:solidFill>
                            <a:srgbClr val="1B2A4A"/>
                          </a:solidFill>
                        </a:defRPr>
                      </a:pPr>
                      <a:r>
                        <a:t>79964</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6</a:t>
                      </a:r>
                    </a:p>
                  </a:txBody>
                  <a:tcPr>
                    <a:solidFill>
                      <a:srgbClr val="FFFFFF"/>
                    </a:solidFill>
                  </a:tcPr>
                </a:tc>
                <a:tc>
                  <a:txBody>
                    <a:bodyPr wrap="square" lIns="50800" rIns="50800" tIns="25400" bIns="25400"/>
                    <a:lstStyle/>
                    <a:p>
                      <a:pPr algn="l">
                        <a:defRPr sz="900" b="0">
                          <a:solidFill>
                            <a:srgbClr val="1B2A4A"/>
                          </a:solidFill>
                        </a:defRPr>
                      </a:pPr>
                      <a:r>
                        <a:t>A startup has $500K remaining runway and 6 months ...</a:t>
                      </a:r>
                    </a:p>
                  </a:txBody>
                  <a:tcPr>
                    <a:solidFill>
                      <a:srgbClr val="FFFFFF"/>
                    </a:solidFill>
                  </a:tcPr>
                </a:tc>
                <a:tc>
                  <a:txBody>
                    <a:bodyPr wrap="square" lIns="50800" rIns="50800" tIns="25400" bIns="25400"/>
                    <a:lstStyle/>
                    <a:p>
                      <a:pPr algn="r">
                        <a:defRPr sz="900" b="0">
                          <a:solidFill>
                            <a:srgbClr val="5A8C1C"/>
                          </a:solidFill>
                        </a:defRPr>
                      </a:pPr>
                      <a:r>
                        <a:t>7.23</a:t>
                      </a:r>
                    </a:p>
                  </a:txBody>
                  <a:tcPr>
                    <a:solidFill>
                      <a:srgbClr val="FFFFFF"/>
                    </a:solidFill>
                  </a:tcPr>
                </a:tc>
                <a:tc>
                  <a:txBody>
                    <a:bodyPr wrap="square" lIns="50800" rIns="50800" tIns="25400" bIns="25400"/>
                    <a:lstStyle/>
                    <a:p>
                      <a:pPr algn="r">
                        <a:defRPr sz="900" b="0">
                          <a:solidFill>
                            <a:srgbClr val="1B2A4A"/>
                          </a:solidFill>
                        </a:defRPr>
                      </a:pPr>
                      <a:r>
                        <a:t>13603</a:t>
                      </a:r>
                    </a:p>
                  </a:txBody>
                  <a:tcPr>
                    <a:solidFill>
                      <a:srgbClr val="FFFFFF"/>
                    </a:solidFill>
                  </a:tcPr>
                </a:tc>
                <a:tc>
                  <a:txBody>
                    <a:bodyPr wrap="square" lIns="50800" rIns="50800" tIns="25400" bIns="25400"/>
                    <a:lstStyle/>
                    <a:p>
                      <a:pPr algn="r">
                        <a:defRPr sz="900" b="0">
                          <a:solidFill>
                            <a:srgbClr val="1B2A4A"/>
                          </a:solidFill>
                        </a:defRPr>
                      </a:pPr>
                      <a:r>
                        <a:t>237222</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7</a:t>
                      </a:r>
                    </a:p>
                  </a:txBody>
                  <a:tcPr>
                    <a:solidFill>
                      <a:srgbClr val="F9FAFC"/>
                    </a:solidFill>
                  </a:tcPr>
                </a:tc>
                <a:tc>
                  <a:txBody>
                    <a:bodyPr wrap="square" lIns="50800" rIns="50800" tIns="25400" bIns="25400"/>
                    <a:lstStyle/>
                    <a:p>
                      <a:pPr algn="l">
                        <a:defRPr sz="900" b="0">
                          <a:solidFill>
                            <a:srgbClr val="1B2A4A"/>
                          </a:solidFill>
                        </a:defRPr>
                      </a:pPr>
                      <a:r>
                        <a:t>Explain why the following scenario creates a feedb...</a:t>
                      </a:r>
                    </a:p>
                  </a:txBody>
                  <a:tcPr>
                    <a:solidFill>
                      <a:srgbClr val="F9FAFC"/>
                    </a:solidFill>
                  </a:tcPr>
                </a:tc>
                <a:tc>
                  <a:txBody>
                    <a:bodyPr wrap="square" lIns="50800" rIns="50800" tIns="25400" bIns="25400"/>
                    <a:lstStyle/>
                    <a:p>
                      <a:pPr algn="r">
                        <a:defRPr sz="900" b="0">
                          <a:solidFill>
                            <a:srgbClr val="548C1C"/>
                          </a:solidFill>
                        </a:defRPr>
                      </a:pPr>
                      <a:r>
                        <a:t>7.47</a:t>
                      </a:r>
                    </a:p>
                  </a:txBody>
                  <a:tcPr>
                    <a:solidFill>
                      <a:srgbClr val="F9FAFC"/>
                    </a:solidFill>
                  </a:tcPr>
                </a:tc>
                <a:tc>
                  <a:txBody>
                    <a:bodyPr wrap="square" lIns="50800" rIns="50800" tIns="25400" bIns="25400"/>
                    <a:lstStyle/>
                    <a:p>
                      <a:pPr algn="r">
                        <a:defRPr sz="900" b="0">
                          <a:solidFill>
                            <a:srgbClr val="1B2A4A"/>
                          </a:solidFill>
                        </a:defRPr>
                      </a:pPr>
                      <a:r>
                        <a:t>2678</a:t>
                      </a:r>
                    </a:p>
                  </a:txBody>
                  <a:tcPr>
                    <a:solidFill>
                      <a:srgbClr val="F9FAFC"/>
                    </a:solidFill>
                  </a:tcPr>
                </a:tc>
                <a:tc>
                  <a:txBody>
                    <a:bodyPr wrap="square" lIns="50800" rIns="50800" tIns="25400" bIns="25400"/>
                    <a:lstStyle/>
                    <a:p>
                      <a:pPr algn="r">
                        <a:defRPr sz="900" b="0">
                          <a:solidFill>
                            <a:srgbClr val="1B2A4A"/>
                          </a:solidFill>
                        </a:defRPr>
                      </a:pPr>
                      <a:r>
                        <a:t>41248</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8</a:t>
                      </a:r>
                    </a:p>
                  </a:txBody>
                  <a:tcPr>
                    <a:solidFill>
                      <a:srgbClr val="FFFFFF"/>
                    </a:solidFill>
                  </a:tcPr>
                </a:tc>
                <a:tc>
                  <a:txBody>
                    <a:bodyPr wrap="square" lIns="50800" rIns="50800" tIns="25400" bIns="25400"/>
                    <a:lstStyle/>
                    <a:p>
                      <a:pPr algn="l">
                        <a:defRPr sz="900" b="0">
                          <a:solidFill>
                            <a:srgbClr val="1B2A4A"/>
                          </a:solidFill>
                        </a:defRPr>
                      </a:pPr>
                      <a:r>
                        <a:t>A company policy states: 'Employees who complete t...</a:t>
                      </a:r>
                    </a:p>
                  </a:txBody>
                  <a:tcPr>
                    <a:solidFill>
                      <a:srgbClr val="FFFFFF"/>
                    </a:solidFill>
                  </a:tcPr>
                </a:tc>
                <a:tc>
                  <a:txBody>
                    <a:bodyPr wrap="square" lIns="50800" rIns="50800" tIns="25400" bIns="25400"/>
                    <a:lstStyle/>
                    <a:p>
                      <a:pPr algn="r">
                        <a:defRPr sz="900" b="0">
                          <a:solidFill>
                            <a:srgbClr val="598C1C"/>
                          </a:solidFill>
                        </a:defRPr>
                      </a:pPr>
                      <a:r>
                        <a:t>7.27</a:t>
                      </a:r>
                    </a:p>
                  </a:txBody>
                  <a:tcPr>
                    <a:solidFill>
                      <a:srgbClr val="FFFFFF"/>
                    </a:solidFill>
                  </a:tcPr>
                </a:tc>
                <a:tc>
                  <a:txBody>
                    <a:bodyPr wrap="square" lIns="50800" rIns="50800" tIns="25400" bIns="25400"/>
                    <a:lstStyle/>
                    <a:p>
                      <a:pPr algn="r">
                        <a:defRPr sz="900" b="0">
                          <a:solidFill>
                            <a:srgbClr val="1B2A4A"/>
                          </a:solidFill>
                        </a:defRPr>
                      </a:pPr>
                      <a:r>
                        <a:t>5208</a:t>
                      </a:r>
                    </a:p>
                  </a:txBody>
                  <a:tcPr>
                    <a:solidFill>
                      <a:srgbClr val="FFFFFF"/>
                    </a:solidFill>
                  </a:tcPr>
                </a:tc>
                <a:tc>
                  <a:txBody>
                    <a:bodyPr wrap="square" lIns="50800" rIns="50800" tIns="25400" bIns="25400"/>
                    <a:lstStyle/>
                    <a:p>
                      <a:pPr algn="r">
                        <a:defRPr sz="900" b="0">
                          <a:solidFill>
                            <a:srgbClr val="1B2A4A"/>
                          </a:solidFill>
                        </a:defRPr>
                      </a:pPr>
                      <a:r>
                        <a:t>82522</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9</a:t>
                      </a:r>
                    </a:p>
                  </a:txBody>
                  <a:tcPr>
                    <a:solidFill>
                      <a:srgbClr val="F9FAFC"/>
                    </a:solidFill>
                  </a:tcPr>
                </a:tc>
                <a:tc>
                  <a:txBody>
                    <a:bodyPr wrap="square" lIns="50800" rIns="50800" tIns="25400" bIns="25400"/>
                    <a:lstStyle/>
                    <a:p>
                      <a:pPr algn="l">
                        <a:defRPr sz="900" b="0">
                          <a:solidFill>
                            <a:srgbClr val="1B2A4A"/>
                          </a:solidFill>
                        </a:defRPr>
                      </a:pPr>
                      <a:r>
                        <a:t>A hospital emergency department must design a tria...</a:t>
                      </a:r>
                    </a:p>
                  </a:txBody>
                  <a:tcPr>
                    <a:solidFill>
                      <a:srgbClr val="F9FAFC"/>
                    </a:solidFill>
                  </a:tcPr>
                </a:tc>
                <a:tc>
                  <a:txBody>
                    <a:bodyPr wrap="square" lIns="50800" rIns="50800" tIns="25400" bIns="25400"/>
                    <a:lstStyle/>
                    <a:p>
                      <a:pPr algn="r">
                        <a:defRPr sz="900" b="0">
                          <a:solidFill>
                            <a:srgbClr val="3E8C1C"/>
                          </a:solidFill>
                        </a:defRPr>
                      </a:pPr>
                      <a:r>
                        <a:t>8.45</a:t>
                      </a:r>
                    </a:p>
                  </a:txBody>
                  <a:tcPr>
                    <a:solidFill>
                      <a:srgbClr val="F9FAFC"/>
                    </a:solidFill>
                  </a:tcPr>
                </a:tc>
                <a:tc>
                  <a:txBody>
                    <a:bodyPr wrap="square" lIns="50800" rIns="50800" tIns="25400" bIns="25400"/>
                    <a:lstStyle/>
                    <a:p>
                      <a:pPr algn="r">
                        <a:defRPr sz="900" b="0">
                          <a:solidFill>
                            <a:srgbClr val="1B2A4A"/>
                          </a:solidFill>
                        </a:defRPr>
                      </a:pPr>
                      <a:r>
                        <a:t>17680</a:t>
                      </a:r>
                    </a:p>
                  </a:txBody>
                  <a:tcPr>
                    <a:solidFill>
                      <a:srgbClr val="F9FAFC"/>
                    </a:solidFill>
                  </a:tcPr>
                </a:tc>
                <a:tc>
                  <a:txBody>
                    <a:bodyPr wrap="square" lIns="50800" rIns="50800" tIns="25400" bIns="25400"/>
                    <a:lstStyle/>
                    <a:p>
                      <a:pPr algn="r">
                        <a:defRPr sz="900" b="0">
                          <a:solidFill>
                            <a:srgbClr val="1B2A4A"/>
                          </a:solidFill>
                        </a:defRPr>
                      </a:pPr>
                      <a:r>
                        <a:t>321903</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10</a:t>
                      </a:r>
                    </a:p>
                  </a:txBody>
                  <a:tcPr>
                    <a:solidFill>
                      <a:srgbClr val="FFFFFF"/>
                    </a:solidFill>
                  </a:tcPr>
                </a:tc>
                <a:tc>
                  <a:txBody>
                    <a:bodyPr wrap="square" lIns="50800" rIns="50800" tIns="25400" bIns="25400"/>
                    <a:lstStyle/>
                    <a:p>
                      <a:pPr algn="l">
                        <a:defRPr sz="900" b="0">
                          <a:solidFill>
                            <a:srgbClr val="1B2A4A"/>
                          </a:solidFill>
                        </a:defRPr>
                      </a:pPr>
                      <a:r>
                        <a:t>Two competing firms must simultaneously set their ...</a:t>
                      </a:r>
                    </a:p>
                  </a:txBody>
                  <a:tcPr>
                    <a:solidFill>
                      <a:srgbClr val="FFFFFF"/>
                    </a:solidFill>
                  </a:tcPr>
                </a:tc>
                <a:tc>
                  <a:txBody>
                    <a:bodyPr wrap="square" lIns="50800" rIns="50800" tIns="25400" bIns="25400"/>
                    <a:lstStyle/>
                    <a:p>
                      <a:pPr algn="r">
                        <a:defRPr sz="900" b="0">
                          <a:solidFill>
                            <a:srgbClr val="288C1C"/>
                          </a:solidFill>
                        </a:defRPr>
                      </a:pPr>
                      <a:r>
                        <a:t>9.45</a:t>
                      </a:r>
                    </a:p>
                  </a:txBody>
                  <a:tcPr>
                    <a:solidFill>
                      <a:srgbClr val="FFFFFF"/>
                    </a:solidFill>
                  </a:tcPr>
                </a:tc>
                <a:tc>
                  <a:txBody>
                    <a:bodyPr wrap="square" lIns="50800" rIns="50800" tIns="25400" bIns="25400"/>
                    <a:lstStyle/>
                    <a:p>
                      <a:pPr algn="r">
                        <a:defRPr sz="900" b="0">
                          <a:solidFill>
                            <a:srgbClr val="1B2A4A"/>
                          </a:solidFill>
                        </a:defRPr>
                      </a:pPr>
                      <a:r>
                        <a:t>4482</a:t>
                      </a:r>
                    </a:p>
                  </a:txBody>
                  <a:tcPr>
                    <a:solidFill>
                      <a:srgbClr val="FFFFFF"/>
                    </a:solidFill>
                  </a:tcPr>
                </a:tc>
                <a:tc>
                  <a:txBody>
                    <a:bodyPr wrap="square" lIns="50800" rIns="50800" tIns="25400" bIns="25400"/>
                    <a:lstStyle/>
                    <a:p>
                      <a:pPr algn="r">
                        <a:defRPr sz="900" b="0">
                          <a:solidFill>
                            <a:srgbClr val="1B2A4A"/>
                          </a:solidFill>
                        </a:defRPr>
                      </a:pPr>
                      <a:r>
                        <a:t>69333</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11</a:t>
                      </a:r>
                    </a:p>
                  </a:txBody>
                  <a:tcPr>
                    <a:solidFill>
                      <a:srgbClr val="F9FAFC"/>
                    </a:solidFill>
                  </a:tcPr>
                </a:tc>
                <a:tc>
                  <a:txBody>
                    <a:bodyPr wrap="square" lIns="50800" rIns="50800" tIns="25400" bIns="25400"/>
                    <a:lstStyle/>
                    <a:p>
                      <a:pPr algn="l">
                        <a:defRPr sz="900" b="0">
                          <a:solidFill>
                            <a:srgbClr val="1B2A4A"/>
                          </a:solidFill>
                        </a:defRPr>
                      </a:pPr>
                      <a:r>
                        <a:t>Three bidders — Anya, Bram, and Carla — are biddin...</a:t>
                      </a:r>
                    </a:p>
                  </a:txBody>
                  <a:tcPr>
                    <a:solidFill>
                      <a:srgbClr val="F9FAFC"/>
                    </a:solidFill>
                  </a:tcPr>
                </a:tc>
                <a:tc>
                  <a:txBody>
                    <a:bodyPr wrap="square" lIns="50800" rIns="50800" tIns="25400" bIns="25400"/>
                    <a:lstStyle/>
                    <a:p>
                      <a:pPr algn="r">
                        <a:defRPr sz="900" b="0">
                          <a:solidFill>
                            <a:srgbClr val="4A8C1C"/>
                          </a:solidFill>
                        </a:defRPr>
                      </a:pPr>
                      <a:r>
                        <a:t>7.93</a:t>
                      </a:r>
                    </a:p>
                  </a:txBody>
                  <a:tcPr>
                    <a:solidFill>
                      <a:srgbClr val="F9FAFC"/>
                    </a:solidFill>
                  </a:tcPr>
                </a:tc>
                <a:tc>
                  <a:txBody>
                    <a:bodyPr wrap="square" lIns="50800" rIns="50800" tIns="25400" bIns="25400"/>
                    <a:lstStyle/>
                    <a:p>
                      <a:pPr algn="r">
                        <a:defRPr sz="900" b="0">
                          <a:solidFill>
                            <a:srgbClr val="1B2A4A"/>
                          </a:solidFill>
                        </a:defRPr>
                      </a:pPr>
                      <a:r>
                        <a:t>5883</a:t>
                      </a:r>
                    </a:p>
                  </a:txBody>
                  <a:tcPr>
                    <a:solidFill>
                      <a:srgbClr val="F9FAFC"/>
                    </a:solidFill>
                  </a:tcPr>
                </a:tc>
                <a:tc>
                  <a:txBody>
                    <a:bodyPr wrap="square" lIns="50800" rIns="50800" tIns="25400" bIns="25400"/>
                    <a:lstStyle/>
                    <a:p>
                      <a:pPr algn="r">
                        <a:defRPr sz="900" b="0">
                          <a:solidFill>
                            <a:srgbClr val="1B2A4A"/>
                          </a:solidFill>
                        </a:defRPr>
                      </a:pPr>
                      <a:r>
                        <a:t>93333</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a:lstStyle/>
                    <a:p/>
                  </a:txBody>
                  <a:tcPr>
                    <a:solidFill>
                      <a:srgbClr val="EBF0F8"/>
                    </a:solidFill>
                  </a:tcPr>
                </a:tc>
                <a:tc>
                  <a:txBody>
                    <a:bodyPr wrap="square" lIns="50800" rIns="50800" tIns="25400" bIns="25400"/>
                    <a:lstStyle/>
                    <a:p>
                      <a:pPr algn="l">
                        <a:defRPr sz="900" b="1">
                          <a:solidFill>
                            <a:srgbClr val="1B2A4A"/>
                          </a:solidFill>
                        </a:defRPr>
                      </a:pPr>
                      <a:r>
                        <a:t>Average</a:t>
                      </a:r>
                    </a:p>
                  </a:txBody>
                  <a:tcPr>
                    <a:solidFill>
                      <a:srgbClr val="EBF0F8"/>
                    </a:solidFill>
                  </a:tcPr>
                </a:tc>
                <a:tc>
                  <a:txBody>
                    <a:bodyPr wrap="square" lIns="50800" rIns="50800" tIns="25400" bIns="25400"/>
                    <a:lstStyle/>
                    <a:p>
                      <a:pPr algn="r">
                        <a:defRPr sz="900" b="1">
                          <a:solidFill>
                            <a:srgbClr val="1B2A4A"/>
                          </a:solidFill>
                        </a:defRPr>
                      </a:pPr>
                      <a:r>
                        <a:t>7.84</a:t>
                      </a:r>
                    </a:p>
                  </a:txBody>
                  <a:tcPr>
                    <a:solidFill>
                      <a:srgbClr val="EBF0F8"/>
                    </a:solidFill>
                  </a:tcPr>
                </a:tc>
                <a:tc>
                  <a:txBody>
                    <a:bodyPr wrap="square" lIns="50800" rIns="50800" tIns="25400" bIns="25400"/>
                    <a:lstStyle/>
                    <a:p>
                      <a:pPr algn="r">
                        <a:defRPr sz="900" b="1">
                          <a:solidFill>
                            <a:srgbClr val="1B2A4A"/>
                          </a:solidFill>
                        </a:defRPr>
                      </a:pPr>
                      <a:r>
                        <a:t>7155</a:t>
                      </a:r>
                    </a:p>
                  </a:txBody>
                  <a:tcPr>
                    <a:solidFill>
                      <a:srgbClr val="EBF0F8"/>
                    </a:solidFill>
                  </a:tcPr>
                </a:tc>
                <a:tc>
                  <a:txBody>
                    <a:bodyPr wrap="square" lIns="50800" rIns="50800" tIns="25400" bIns="25400"/>
                    <a:lstStyle/>
                    <a:p>
                      <a:pPr algn="r">
                        <a:defRPr sz="900" b="1">
                          <a:solidFill>
                            <a:srgbClr val="1B2A4A"/>
                          </a:solidFill>
                        </a:defRPr>
                      </a:pPr>
                      <a:r>
                        <a:t>122458</a:t>
                      </a:r>
                    </a:p>
                  </a:txBody>
                  <a:tcPr>
                    <a:solidFill>
                      <a:srgbClr val="EBF0F8"/>
                    </a:solidFill>
                  </a:tcPr>
                </a:tc>
                <a:tc>
                  <a:txBody>
                    <a:bodyPr wrap="square" lIns="50800" rIns="50800" tIns="25400" bIns="25400"/>
                    <a:lstStyle/>
                    <a:p>
                      <a:pPr algn="r">
                        <a:defRPr sz="900" b="1">
                          <a:solidFill>
                            <a:srgbClr val="1B2A4A"/>
                          </a:solidFill>
                        </a:defRPr>
                      </a:pPr>
                      <a:r>
                        <a:t>Free</a:t>
                      </a:r>
                    </a:p>
                  </a:txBody>
                  <a:tcPr>
                    <a:solidFill>
                      <a:srgbClr val="EBF0F8"/>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Qwen3 Next 80B A3B Thinking — Judge Feedback</a:t>
            </a:r>
          </a:p>
        </p:txBody>
      </p:sp>
      <p:sp>
        <p:nvSpPr>
          <p:cNvPr id="3" name="TextBox 2"/>
          <p:cNvSpPr txBox="1"/>
          <p:nvPr/>
        </p:nvSpPr>
        <p:spPr>
          <a:xfrm>
            <a:off x="457200" y="1371600"/>
            <a:ext cx="11277295" cy="274320"/>
          </a:xfrm>
          <a:prstGeom prst="rect">
            <a:avLst/>
          </a:prstGeom>
          <a:noFill/>
        </p:spPr>
        <p:txBody>
          <a:bodyPr wrap="none">
            <a:spAutoFit/>
          </a:bodyPr>
          <a:lstStyle/>
          <a:p>
            <a:pPr>
              <a:defRPr sz="1400" b="1">
                <a:solidFill>
                  <a:srgbClr val="0B5394"/>
                </a:solidFill>
              </a:defRPr>
            </a:pPr>
            <a:r>
              <a:t>Gemini 3 Flash Preview</a:t>
            </a:r>
          </a:p>
        </p:txBody>
      </p:sp>
      <p:sp>
        <p:nvSpPr>
          <p:cNvPr id="4" name="TextBox 3"/>
          <p:cNvSpPr txBox="1"/>
          <p:nvPr/>
        </p:nvSpPr>
        <p:spPr>
          <a:xfrm>
            <a:off x="640080" y="1737360"/>
            <a:ext cx="10637215" cy="457200"/>
          </a:xfrm>
          <a:prstGeom prst="rect">
            <a:avLst/>
          </a:prstGeom>
          <a:solidFill>
            <a:srgbClr val="F0F5FA"/>
          </a:solidFill>
        </p:spPr>
        <p:txBody>
          <a:bodyPr wrap="square">
            <a:spAutoFit/>
          </a:bodyPr>
          <a:lstStyle/>
          <a:p>
            <a:pPr>
              <a:defRPr sz="1100">
                <a:solidFill>
                  <a:srgbClr val="1B2A4A"/>
                </a:solidFill>
              </a:defRPr>
            </a:pPr>
            <a:r>
              <a:t>A capable model with good self-monitoring that is unfortunately undermined by major quantitative hallucinations.</a:t>
            </a:r>
          </a:p>
        </p:txBody>
      </p:sp>
      <p:sp>
        <p:nvSpPr>
          <p:cNvPr id="5" name="TextBox 4"/>
          <p:cNvSpPr txBox="1"/>
          <p:nvPr/>
        </p:nvSpPr>
        <p:spPr>
          <a:xfrm>
            <a:off x="640080" y="2286000"/>
            <a:ext cx="10637215" cy="274320"/>
          </a:xfrm>
          <a:prstGeom prst="rect">
            <a:avLst/>
          </a:prstGeom>
          <a:noFill/>
        </p:spPr>
        <p:txBody>
          <a:bodyPr wrap="square">
            <a:spAutoFit/>
          </a:bodyPr>
          <a:lstStyle/>
          <a:p>
            <a:pPr>
              <a:defRPr sz="900">
                <a:solidFill>
                  <a:srgbClr val="059669"/>
                </a:solidFill>
              </a:defRPr>
            </a:pPr>
            <a:r>
              <a:t>✓ Strong systematic progression and the ability to self-correct during the reasoning process.</a:t>
            </a:r>
          </a:p>
        </p:txBody>
      </p:sp>
      <p:sp>
        <p:nvSpPr>
          <p:cNvPr id="6" name="TextBox 5"/>
          <p:cNvSpPr txBox="1"/>
          <p:nvPr/>
        </p:nvSpPr>
        <p:spPr>
          <a:xfrm>
            <a:off x="640080" y="2606040"/>
            <a:ext cx="10637215" cy="274320"/>
          </a:xfrm>
          <a:prstGeom prst="rect">
            <a:avLst/>
          </a:prstGeom>
          <a:noFill/>
        </p:spPr>
        <p:txBody>
          <a:bodyPr wrap="square">
            <a:spAutoFit/>
          </a:bodyPr>
          <a:lstStyle/>
          <a:p>
            <a:pPr>
              <a:defRPr sz="900">
                <a:solidFill>
                  <a:srgbClr val="059669"/>
                </a:solidFill>
              </a:defRPr>
            </a:pPr>
            <a:r>
              <a:t>✓ Grounds theoretical analysis in relevant real-world examples and bold, well-reasoned conclusions.</a:t>
            </a:r>
          </a:p>
        </p:txBody>
      </p:sp>
      <p:sp>
        <p:nvSpPr>
          <p:cNvPr id="7" name="TextBox 6"/>
          <p:cNvSpPr txBox="1"/>
          <p:nvPr/>
        </p:nvSpPr>
        <p:spPr>
          <a:xfrm>
            <a:off x="640080" y="2926080"/>
            <a:ext cx="10637215" cy="274320"/>
          </a:xfrm>
          <a:prstGeom prst="rect">
            <a:avLst/>
          </a:prstGeom>
          <a:noFill/>
        </p:spPr>
        <p:txBody>
          <a:bodyPr wrap="square">
            <a:spAutoFit/>
          </a:bodyPr>
          <a:lstStyle/>
          <a:p>
            <a:pPr>
              <a:defRPr sz="900">
                <a:solidFill>
                  <a:srgbClr val="DC2626"/>
                </a:solidFill>
              </a:defRPr>
            </a:pPr>
            <a:r>
              <a:t>✗ Severe mathematical errors, including 1000x scale discrepancies in financial calculations.</a:t>
            </a:r>
          </a:p>
        </p:txBody>
      </p:sp>
      <p:sp>
        <p:nvSpPr>
          <p:cNvPr id="8" name="TextBox 7"/>
          <p:cNvSpPr txBox="1"/>
          <p:nvPr/>
        </p:nvSpPr>
        <p:spPr>
          <a:xfrm>
            <a:off x="640080" y="3246120"/>
            <a:ext cx="10637215" cy="274320"/>
          </a:xfrm>
          <a:prstGeom prst="rect">
            <a:avLst/>
          </a:prstGeom>
          <a:noFill/>
        </p:spPr>
        <p:txBody>
          <a:bodyPr wrap="square">
            <a:spAutoFit/>
          </a:bodyPr>
          <a:lstStyle/>
          <a:p>
            <a:pPr>
              <a:defRPr sz="900">
                <a:solidFill>
                  <a:srgbClr val="DC2626"/>
                </a:solidFill>
              </a:defRPr>
            </a:pPr>
            <a:r>
              <a:t>✗ Inconsistent assumptions and terminology slips that muddle causal and logical proofs.</a:t>
            </a:r>
          </a:p>
        </p:txBody>
      </p:sp>
      <p:sp>
        <p:nvSpPr>
          <p:cNvPr id="9" name="TextBox 8"/>
          <p:cNvSpPr txBox="1"/>
          <p:nvPr/>
        </p:nvSpPr>
        <p:spPr>
          <a:xfrm>
            <a:off x="457200" y="3840480"/>
            <a:ext cx="11277295" cy="274320"/>
          </a:xfrm>
          <a:prstGeom prst="rect">
            <a:avLst/>
          </a:prstGeom>
          <a:noFill/>
        </p:spPr>
        <p:txBody>
          <a:bodyPr wrap="none">
            <a:spAutoFit/>
          </a:bodyPr>
          <a:lstStyle/>
          <a:p>
            <a:pPr>
              <a:defRPr sz="1400" b="1">
                <a:solidFill>
                  <a:srgbClr val="0B5394"/>
                </a:solidFill>
              </a:defRPr>
            </a:pPr>
            <a:r>
              <a:t>GPT-5.2-chat-latest</a:t>
            </a:r>
          </a:p>
        </p:txBody>
      </p:sp>
      <p:sp>
        <p:nvSpPr>
          <p:cNvPr id="10" name="TextBox 9"/>
          <p:cNvSpPr txBox="1"/>
          <p:nvPr/>
        </p:nvSpPr>
        <p:spPr>
          <a:xfrm>
            <a:off x="640080" y="4206240"/>
            <a:ext cx="10637215" cy="457200"/>
          </a:xfrm>
          <a:prstGeom prst="rect">
            <a:avLst/>
          </a:prstGeom>
          <a:solidFill>
            <a:srgbClr val="F0F5FA"/>
          </a:solidFill>
        </p:spPr>
        <p:txBody>
          <a:bodyPr wrap="square">
            <a:spAutoFit/>
          </a:bodyPr>
          <a:lstStyle/>
          <a:p>
            <a:pPr>
              <a:defRPr sz="1100">
                <a:solidFill>
                  <a:srgbClr val="1B2A4A"/>
                </a:solidFill>
              </a:defRPr>
            </a:pPr>
            <a:r>
              <a:t>Generally accurate and well-organized but uneven, with notable logical misclassifications and several structural quantitative errors.</a:t>
            </a:r>
          </a:p>
        </p:txBody>
      </p:sp>
      <p:sp>
        <p:nvSpPr>
          <p:cNvPr id="11" name="TextBox 10"/>
          <p:cNvSpPr txBox="1"/>
          <p:nvPr/>
        </p:nvSpPr>
        <p:spPr>
          <a:xfrm>
            <a:off x="640080" y="4754880"/>
            <a:ext cx="10637215" cy="274320"/>
          </a:xfrm>
          <a:prstGeom prst="rect">
            <a:avLst/>
          </a:prstGeom>
          <a:noFill/>
        </p:spPr>
        <p:txBody>
          <a:bodyPr wrap="square">
            <a:spAutoFit/>
          </a:bodyPr>
          <a:lstStyle/>
          <a:p>
            <a:pPr>
              <a:defRPr sz="900">
                <a:solidFill>
                  <a:srgbClr val="059669"/>
                </a:solidFill>
              </a:defRPr>
            </a:pPr>
            <a:r>
              <a:t>✓ Clear stepwise organization with explicit constraint checking and verification.</a:t>
            </a:r>
          </a:p>
        </p:txBody>
      </p:sp>
      <p:sp>
        <p:nvSpPr>
          <p:cNvPr id="12" name="TextBox 11"/>
          <p:cNvSpPr txBox="1"/>
          <p:nvPr/>
        </p:nvSpPr>
        <p:spPr>
          <a:xfrm>
            <a:off x="640080" y="5074920"/>
            <a:ext cx="10637215" cy="274320"/>
          </a:xfrm>
          <a:prstGeom prst="rect">
            <a:avLst/>
          </a:prstGeom>
          <a:noFill/>
        </p:spPr>
        <p:txBody>
          <a:bodyPr wrap="square">
            <a:spAutoFit/>
          </a:bodyPr>
          <a:lstStyle/>
          <a:p>
            <a:pPr>
              <a:defRPr sz="900">
                <a:solidFill>
                  <a:srgbClr val="059669"/>
                </a:solidFill>
              </a:defRPr>
            </a:pPr>
            <a:r>
              <a:t>✓ Strong performance on core math, Bayes, game theory, and combinatorics tasks.</a:t>
            </a:r>
          </a:p>
        </p:txBody>
      </p:sp>
      <p:sp>
        <p:nvSpPr>
          <p:cNvPr id="13" name="TextBox 12"/>
          <p:cNvSpPr txBox="1"/>
          <p:nvPr/>
        </p:nvSpPr>
        <p:spPr>
          <a:xfrm>
            <a:off x="640080" y="5394959"/>
            <a:ext cx="10637215" cy="274320"/>
          </a:xfrm>
          <a:prstGeom prst="rect">
            <a:avLst/>
          </a:prstGeom>
          <a:noFill/>
        </p:spPr>
        <p:txBody>
          <a:bodyPr wrap="square">
            <a:spAutoFit/>
          </a:bodyPr>
          <a:lstStyle/>
          <a:p>
            <a:pPr>
              <a:defRPr sz="900">
                <a:solidFill>
                  <a:srgbClr val="059669"/>
                </a:solidFill>
              </a:defRPr>
            </a:pPr>
            <a:r>
              <a:t>✓ Good intuitive explanations of statistical fallacies and regression effects.</a:t>
            </a:r>
          </a:p>
        </p:txBody>
      </p:sp>
      <p:sp>
        <p:nvSpPr>
          <p:cNvPr id="14" name="TextBox 13"/>
          <p:cNvSpPr txBox="1"/>
          <p:nvPr/>
        </p:nvSpPr>
        <p:spPr>
          <a:xfrm>
            <a:off x="640080" y="5714999"/>
            <a:ext cx="10637215" cy="274320"/>
          </a:xfrm>
          <a:prstGeom prst="rect">
            <a:avLst/>
          </a:prstGeom>
          <a:noFill/>
        </p:spPr>
        <p:txBody>
          <a:bodyPr wrap="square">
            <a:spAutoFit/>
          </a:bodyPr>
          <a:lstStyle/>
          <a:p>
            <a:pPr>
              <a:defRPr sz="900">
                <a:solidFill>
                  <a:srgbClr val="059669"/>
                </a:solidFill>
              </a:defRPr>
            </a:pPr>
            <a:r>
              <a:t>✓ Consistent effort to validate answers through multiple methods.</a:t>
            </a:r>
          </a:p>
        </p:txBody>
      </p:sp>
      <p:sp>
        <p:nvSpPr>
          <p:cNvPr id="15" name="TextBox 14"/>
          <p:cNvSpPr txBox="1"/>
          <p:nvPr/>
        </p:nvSpPr>
        <p:spPr>
          <a:xfrm>
            <a:off x="640080" y="6035039"/>
            <a:ext cx="10637215" cy="274320"/>
          </a:xfrm>
          <a:prstGeom prst="rect">
            <a:avLst/>
          </a:prstGeom>
          <a:noFill/>
        </p:spPr>
        <p:txBody>
          <a:bodyPr wrap="square">
            <a:spAutoFit/>
          </a:bodyPr>
          <a:lstStyle/>
          <a:p>
            <a:pPr>
              <a:defRPr sz="900">
                <a:solidFill>
                  <a:srgbClr val="DC2626"/>
                </a:solidFill>
              </a:defRPr>
            </a:pPr>
            <a:r>
              <a:t>✗ Repeated confusion between necessary and sufficient conditions in policy logic tasks.</a:t>
            </a:r>
          </a:p>
        </p:txBody>
      </p:sp>
      <p:sp>
        <p:nvSpPr>
          <p:cNvPr id="16" name="TextBox 15"/>
          <p:cNvSpPr txBox="1"/>
          <p:nvPr/>
        </p:nvSpPr>
        <p:spPr>
          <a:xfrm>
            <a:off x="640080" y="6355079"/>
            <a:ext cx="10637215" cy="274320"/>
          </a:xfrm>
          <a:prstGeom prst="rect">
            <a:avLst/>
          </a:prstGeom>
          <a:noFill/>
        </p:spPr>
        <p:txBody>
          <a:bodyPr wrap="square">
            <a:spAutoFit/>
          </a:bodyPr>
          <a:lstStyle/>
          <a:p>
            <a:pPr>
              <a:defRPr sz="900">
                <a:solidFill>
                  <a:srgbClr val="DC2626"/>
                </a:solidFill>
              </a:defRPr>
            </a:pPr>
            <a:r>
              <a:t>✗ Several significant EMV and probability framing errors.</a:t>
            </a:r>
          </a:p>
        </p:txBody>
      </p:sp>
      <p:sp>
        <p:nvSpPr>
          <p:cNvPr id="17" name="TextBox 16"/>
          <p:cNvSpPr txBox="1"/>
          <p:nvPr/>
        </p:nvSpPr>
        <p:spPr>
          <a:xfrm>
            <a:off x="640080" y="6675119"/>
            <a:ext cx="10637215" cy="274320"/>
          </a:xfrm>
          <a:prstGeom prst="rect">
            <a:avLst/>
          </a:prstGeom>
          <a:noFill/>
        </p:spPr>
        <p:txBody>
          <a:bodyPr wrap="square">
            <a:spAutoFit/>
          </a:bodyPr>
          <a:lstStyle/>
          <a:p>
            <a:pPr>
              <a:defRPr sz="900">
                <a:solidFill>
                  <a:srgbClr val="DC2626"/>
                </a:solidFill>
              </a:defRPr>
            </a:pPr>
            <a:r>
              <a:t>✗ Occasional numerical mistakes and speculative assumptions.</a:t>
            </a:r>
          </a:p>
        </p:txBody>
      </p:sp>
      <p:sp>
        <p:nvSpPr>
          <p:cNvPr id="18" name="TextBox 17"/>
          <p:cNvSpPr txBox="1"/>
          <p:nvPr/>
        </p:nvSpPr>
        <p:spPr>
          <a:xfrm>
            <a:off x="640080" y="6995159"/>
            <a:ext cx="10637215" cy="274320"/>
          </a:xfrm>
          <a:prstGeom prst="rect">
            <a:avLst/>
          </a:prstGeom>
          <a:noFill/>
        </p:spPr>
        <p:txBody>
          <a:bodyPr wrap="square">
            <a:spAutoFit/>
          </a:bodyPr>
          <a:lstStyle/>
          <a:p>
            <a:pPr>
              <a:defRPr sz="900">
                <a:solidFill>
                  <a:srgbClr val="DC2626"/>
                </a:solidFill>
              </a:defRPr>
            </a:pPr>
            <a:r>
              <a:t>✗ Less depth in causal counterfactual and overdetermination analysis.</a:t>
            </a:r>
          </a:p>
        </p:txBody>
      </p:sp>
      <p:cxnSp>
        <p:nvCxnSpPr>
          <p:cNvPr id="19" name="Connector 18"/>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9144000" cy="548640"/>
          </a:xfrm>
          <a:prstGeom prst="rect">
            <a:avLst/>
          </a:prstGeom>
          <a:noFill/>
        </p:spPr>
        <p:txBody>
          <a:bodyPr wrap="none">
            <a:spAutoFit/>
          </a:bodyPr>
          <a:lstStyle/>
          <a:p>
            <a:pPr>
              <a:defRPr sz="2800" b="1">
                <a:solidFill>
                  <a:srgbClr val="0B5394"/>
                </a:solidFill>
              </a:defRPr>
            </a:pPr>
            <a:r>
              <a:t>GPT-OSS 20B</a:t>
            </a:r>
          </a:p>
        </p:txBody>
      </p:sp>
      <p:sp>
        <p:nvSpPr>
          <p:cNvPr id="3" name="TextBox 2"/>
          <p:cNvSpPr txBox="1"/>
          <p:nvPr/>
        </p:nvSpPr>
        <p:spPr>
          <a:xfrm>
            <a:off x="10058400" y="365760"/>
            <a:ext cx="1645920" cy="457200"/>
          </a:xfrm>
          <a:prstGeom prst="rect">
            <a:avLst/>
          </a:prstGeom>
          <a:solidFill>
            <a:srgbClr val="0EA5E9"/>
          </a:solidFill>
        </p:spPr>
        <p:txBody>
          <a:bodyPr wrap="none">
            <a:spAutoFit/>
          </a:bodyPr>
          <a:lstStyle/>
          <a:p>
            <a:pPr algn="ctr">
              <a:defRPr sz="2000" b="1">
                <a:solidFill>
                  <a:srgbClr val="FFFFFF"/>
                </a:solidFill>
              </a:defRPr>
            </a:pPr>
            <a:r>
              <a:t>#8</a:t>
            </a:r>
          </a:p>
        </p:txBody>
      </p:sp>
      <p:sp>
        <p:nvSpPr>
          <p:cNvPr id="4" name="TextBox 3"/>
          <p:cNvSpPr txBox="1"/>
          <p:nvPr/>
        </p:nvSpPr>
        <p:spPr>
          <a:xfrm>
            <a:off x="457200" y="914400"/>
            <a:ext cx="9144000" cy="274320"/>
          </a:xfrm>
          <a:prstGeom prst="rect">
            <a:avLst/>
          </a:prstGeom>
          <a:noFill/>
        </p:spPr>
        <p:txBody>
          <a:bodyPr wrap="none">
            <a:spAutoFit/>
          </a:bodyPr>
          <a:lstStyle/>
          <a:p>
            <a:pPr>
              <a:defRPr sz="1100">
                <a:solidFill>
                  <a:srgbClr val="5A6B85"/>
                </a:solidFill>
              </a:defRPr>
            </a:pPr>
            <a:r>
              <a:t>lmstudio</a:t>
            </a:r>
          </a:p>
        </p:txBody>
      </p:sp>
      <p:sp>
        <p:nvSpPr>
          <p:cNvPr id="5" name="TextBox 4"/>
          <p:cNvSpPr txBox="1"/>
          <p:nvPr/>
        </p:nvSpPr>
        <p:spPr>
          <a:xfrm>
            <a:off x="457200" y="1371600"/>
            <a:ext cx="2743200" cy="640080"/>
          </a:xfrm>
          <a:prstGeom prst="rect">
            <a:avLst/>
          </a:prstGeom>
          <a:noFill/>
        </p:spPr>
        <p:txBody>
          <a:bodyPr wrap="none">
            <a:spAutoFit/>
          </a:bodyPr>
          <a:lstStyle/>
          <a:p>
            <a:pPr>
              <a:defRPr sz="900">
                <a:solidFill>
                  <a:srgbClr val="5A6B85"/>
                </a:solidFill>
              </a:defRPr>
            </a:pPr>
            <a:r>
              <a:t>Weighted Score</a:t>
            </a:r>
          </a:p>
          <a:p>
            <a:pPr>
              <a:defRPr sz="1100" b="1">
                <a:solidFill>
                  <a:srgbClr val="1B2A4A"/>
                </a:solidFill>
              </a:defRPr>
            </a:pPr>
            <a:r>
              <a:t>6.55</a:t>
            </a:r>
          </a:p>
        </p:txBody>
      </p:sp>
      <p:sp>
        <p:nvSpPr>
          <p:cNvPr id="6" name="TextBox 5"/>
          <p:cNvSpPr txBox="1"/>
          <p:nvPr/>
        </p:nvSpPr>
        <p:spPr>
          <a:xfrm>
            <a:off x="3291840" y="1371600"/>
            <a:ext cx="2743200" cy="640080"/>
          </a:xfrm>
          <a:prstGeom prst="rect">
            <a:avLst/>
          </a:prstGeom>
          <a:noFill/>
        </p:spPr>
        <p:txBody>
          <a:bodyPr wrap="none">
            <a:spAutoFit/>
          </a:bodyPr>
          <a:lstStyle/>
          <a:p>
            <a:pPr>
              <a:defRPr sz="900">
                <a:solidFill>
                  <a:srgbClr val="5A6B85"/>
                </a:solidFill>
              </a:defRPr>
            </a:pPr>
            <a:r>
              <a:t>Win Count</a:t>
            </a:r>
          </a:p>
          <a:p>
            <a:pPr>
              <a:defRPr sz="1100" b="1">
                <a:solidFill>
                  <a:srgbClr val="1B2A4A"/>
                </a:solidFill>
              </a:defRPr>
            </a:pPr>
            <a:r>
              <a:t>0</a:t>
            </a:r>
          </a:p>
        </p:txBody>
      </p:sp>
      <p:sp>
        <p:nvSpPr>
          <p:cNvPr id="7" name="TextBox 6"/>
          <p:cNvSpPr txBox="1"/>
          <p:nvPr/>
        </p:nvSpPr>
        <p:spPr>
          <a:xfrm>
            <a:off x="6126480" y="1371600"/>
            <a:ext cx="2743200" cy="640080"/>
          </a:xfrm>
          <a:prstGeom prst="rect">
            <a:avLst/>
          </a:prstGeom>
          <a:noFill/>
        </p:spPr>
        <p:txBody>
          <a:bodyPr wrap="none">
            <a:spAutoFit/>
          </a:bodyPr>
          <a:lstStyle/>
          <a:p>
            <a:pPr>
              <a:defRPr sz="900">
                <a:solidFill>
                  <a:srgbClr val="5A6B85"/>
                </a:solidFill>
              </a:defRPr>
            </a:pPr>
            <a:r>
              <a:t>Total Tokens</a:t>
            </a:r>
          </a:p>
          <a:p>
            <a:pPr>
              <a:defRPr sz="1100" b="1">
                <a:solidFill>
                  <a:srgbClr val="1B2A4A"/>
                </a:solidFill>
              </a:defRPr>
            </a:pPr>
            <a:r>
              <a:t>44,010</a:t>
            </a:r>
          </a:p>
        </p:txBody>
      </p:sp>
      <p:sp>
        <p:nvSpPr>
          <p:cNvPr id="8" name="TextBox 7"/>
          <p:cNvSpPr txBox="1"/>
          <p:nvPr/>
        </p:nvSpPr>
        <p:spPr>
          <a:xfrm>
            <a:off x="8961120" y="1371600"/>
            <a:ext cx="2743200" cy="640080"/>
          </a:xfrm>
          <a:prstGeom prst="rect">
            <a:avLst/>
          </a:prstGeom>
          <a:noFill/>
        </p:spPr>
        <p:txBody>
          <a:bodyPr wrap="none">
            <a:spAutoFit/>
          </a:bodyPr>
          <a:lstStyle/>
          <a:p>
            <a:pPr>
              <a:defRPr sz="900">
                <a:solidFill>
                  <a:srgbClr val="5A6B85"/>
                </a:solidFill>
              </a:defRPr>
            </a:pPr>
            <a:r>
              <a:t>Est. Cost</a:t>
            </a:r>
          </a:p>
          <a:p>
            <a:pPr>
              <a:defRPr sz="1100" b="1">
                <a:solidFill>
                  <a:srgbClr val="1B2A4A"/>
                </a:solidFill>
              </a:defRPr>
            </a:pPr>
            <a:r>
              <a:t>Free</a:t>
            </a:r>
          </a:p>
        </p:txBody>
      </p:sp>
      <p:sp>
        <p:nvSpPr>
          <p:cNvPr id="9" name="TextBox 8"/>
          <p:cNvSpPr txBox="1"/>
          <p:nvPr/>
        </p:nvSpPr>
        <p:spPr>
          <a:xfrm>
            <a:off x="457200" y="2103120"/>
            <a:ext cx="2743200" cy="640080"/>
          </a:xfrm>
          <a:prstGeom prst="rect">
            <a:avLst/>
          </a:prstGeom>
          <a:noFill/>
        </p:spPr>
        <p:txBody>
          <a:bodyPr wrap="none">
            <a:spAutoFit/>
          </a:bodyPr>
          <a:lstStyle/>
          <a:p>
            <a:pPr>
              <a:defRPr sz="900">
                <a:solidFill>
                  <a:srgbClr val="5A6B85"/>
                </a:solidFill>
              </a:defRPr>
            </a:pPr>
            <a:r>
              <a:t>Tokens/sec</a:t>
            </a:r>
          </a:p>
          <a:p>
            <a:pPr>
              <a:defRPr sz="1100" b="1">
                <a:solidFill>
                  <a:srgbClr val="1B2A4A"/>
                </a:solidFill>
              </a:defRPr>
            </a:pPr>
            <a:r>
              <a:t>77.8</a:t>
            </a:r>
          </a:p>
        </p:txBody>
      </p:sp>
      <p:sp>
        <p:nvSpPr>
          <p:cNvPr id="10" name="TextBox 9"/>
          <p:cNvSpPr txBox="1"/>
          <p:nvPr/>
        </p:nvSpPr>
        <p:spPr>
          <a:xfrm>
            <a:off x="3291840" y="2103120"/>
            <a:ext cx="2743200" cy="640080"/>
          </a:xfrm>
          <a:prstGeom prst="rect">
            <a:avLst/>
          </a:prstGeom>
          <a:noFill/>
        </p:spPr>
        <p:txBody>
          <a:bodyPr wrap="none">
            <a:spAutoFit/>
          </a:bodyPr>
          <a:lstStyle/>
          <a:p>
            <a:pPr>
              <a:defRPr sz="900">
                <a:solidFill>
                  <a:srgbClr val="5A6B85"/>
                </a:solidFill>
              </a:defRPr>
            </a:pPr>
            <a:r>
              <a:t>Avg Latency</a:t>
            </a:r>
          </a:p>
          <a:p>
            <a:pPr>
              <a:defRPr sz="1100" b="1">
                <a:solidFill>
                  <a:srgbClr val="1B2A4A"/>
                </a:solidFill>
              </a:defRPr>
            </a:pPr>
            <a:r>
              <a:t>22633ms</a:t>
            </a:r>
          </a:p>
        </p:txBody>
      </p:sp>
      <p:sp>
        <p:nvSpPr>
          <p:cNvPr id="11" name="TextBox 10"/>
          <p:cNvSpPr txBox="1"/>
          <p:nvPr/>
        </p:nvSpPr>
        <p:spPr>
          <a:xfrm>
            <a:off x="6126480" y="2103120"/>
            <a:ext cx="2743200" cy="640080"/>
          </a:xfrm>
          <a:prstGeom prst="rect">
            <a:avLst/>
          </a:prstGeom>
          <a:noFill/>
        </p:spPr>
        <p:txBody>
          <a:bodyPr wrap="none">
            <a:spAutoFit/>
          </a:bodyPr>
          <a:lstStyle/>
          <a:p>
            <a:pPr>
              <a:defRPr sz="900">
                <a:solidFill>
                  <a:srgbClr val="5A6B85"/>
                </a:solidFill>
              </a:defRPr>
            </a:pPr>
            <a:r>
              <a:t>P50</a:t>
            </a:r>
          </a:p>
          <a:p>
            <a:pPr>
              <a:defRPr sz="1100" b="1">
                <a:solidFill>
                  <a:srgbClr val="1B2A4A"/>
                </a:solidFill>
              </a:defRPr>
            </a:pPr>
            <a:r>
              <a:t>21972ms</a:t>
            </a:r>
          </a:p>
        </p:txBody>
      </p:sp>
      <p:sp>
        <p:nvSpPr>
          <p:cNvPr id="12" name="TextBox 11"/>
          <p:cNvSpPr txBox="1"/>
          <p:nvPr/>
        </p:nvSpPr>
        <p:spPr>
          <a:xfrm>
            <a:off x="8961120" y="2103120"/>
            <a:ext cx="2743200" cy="640080"/>
          </a:xfrm>
          <a:prstGeom prst="rect">
            <a:avLst/>
          </a:prstGeom>
          <a:noFill/>
        </p:spPr>
        <p:txBody>
          <a:bodyPr wrap="none">
            <a:spAutoFit/>
          </a:bodyPr>
          <a:lstStyle/>
          <a:p>
            <a:pPr>
              <a:defRPr sz="900">
                <a:solidFill>
                  <a:srgbClr val="5A6B85"/>
                </a:solidFill>
              </a:defRPr>
            </a:pPr>
            <a:r>
              <a:t>P95</a:t>
            </a:r>
          </a:p>
          <a:p>
            <a:pPr>
              <a:defRPr sz="1100" b="1">
                <a:solidFill>
                  <a:srgbClr val="1B2A4A"/>
                </a:solidFill>
              </a:defRPr>
            </a:pPr>
            <a:r>
              <a:t>37049ms</a:t>
            </a:r>
          </a:p>
        </p:txBody>
      </p:sp>
      <p:sp>
        <p:nvSpPr>
          <p:cNvPr id="13" name="TextBox 12"/>
          <p:cNvSpPr txBox="1"/>
          <p:nvPr/>
        </p:nvSpPr>
        <p:spPr>
          <a:xfrm>
            <a:off x="457200" y="3017520"/>
            <a:ext cx="11277295" cy="365760"/>
          </a:xfrm>
          <a:prstGeom prst="rect">
            <a:avLst/>
          </a:prstGeom>
          <a:noFill/>
        </p:spPr>
        <p:txBody>
          <a:bodyPr wrap="none">
            <a:spAutoFit/>
          </a:bodyPr>
          <a:lstStyle/>
          <a:p>
            <a:pPr>
              <a:defRPr sz="900">
                <a:solidFill>
                  <a:srgbClr val="0EA5E9"/>
                </a:solidFill>
              </a:defRPr>
            </a:pPr>
            <a:r>
              <a:t>• Free  • Most Concise</a:t>
            </a:r>
          </a:p>
        </p:txBody>
      </p:sp>
      <p:sp>
        <p:nvSpPr>
          <p:cNvPr id="14" name="TextBox 13"/>
          <p:cNvSpPr txBox="1"/>
          <p:nvPr/>
        </p:nvSpPr>
        <p:spPr>
          <a:xfrm>
            <a:off x="457200" y="3657600"/>
            <a:ext cx="11277295" cy="274320"/>
          </a:xfrm>
          <a:prstGeom prst="rect">
            <a:avLst/>
          </a:prstGeom>
          <a:noFill/>
        </p:spPr>
        <p:txBody>
          <a:bodyPr wrap="none">
            <a:spAutoFit/>
          </a:bodyPr>
          <a:lstStyle/>
          <a:p>
            <a:pPr>
              <a:defRPr sz="1400" b="1">
                <a:solidFill>
                  <a:srgbClr val="1B2A4A"/>
                </a:solidFill>
              </a:defRPr>
            </a:pPr>
            <a:r>
              <a:t>Per-Criterion Scores</a:t>
            </a:r>
          </a:p>
        </p:txBody>
      </p:sp>
      <p:sp>
        <p:nvSpPr>
          <p:cNvPr id="15" name="TextBox 14"/>
          <p:cNvSpPr txBox="1"/>
          <p:nvPr/>
        </p:nvSpPr>
        <p:spPr>
          <a:xfrm>
            <a:off x="457200" y="4023360"/>
            <a:ext cx="2286000" cy="228600"/>
          </a:xfrm>
          <a:prstGeom prst="rect">
            <a:avLst/>
          </a:prstGeom>
          <a:noFill/>
        </p:spPr>
        <p:txBody>
          <a:bodyPr wrap="none">
            <a:spAutoFit/>
          </a:bodyPr>
          <a:lstStyle/>
          <a:p>
            <a:pPr>
              <a:defRPr sz="900">
                <a:solidFill>
                  <a:srgbClr val="1B2A4A"/>
                </a:solidFill>
              </a:defRPr>
            </a:pPr>
            <a:r>
              <a:t>Reasoning Validity</a:t>
            </a:r>
          </a:p>
        </p:txBody>
      </p:sp>
      <p:sp>
        <p:nvSpPr>
          <p:cNvPr id="16" name="Rectangle 15"/>
          <p:cNvSpPr/>
          <p:nvPr/>
        </p:nvSpPr>
        <p:spPr>
          <a:xfrm>
            <a:off x="2926080" y="4069080"/>
            <a:ext cx="4251960" cy="182880"/>
          </a:xfrm>
          <a:prstGeom prst="rect">
            <a:avLst/>
          </a:prstGeom>
          <a:solidFill>
            <a:srgbClr val="C7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058400" y="4023360"/>
            <a:ext cx="1371600" cy="228600"/>
          </a:xfrm>
          <a:prstGeom prst="rect">
            <a:avLst/>
          </a:prstGeom>
          <a:noFill/>
        </p:spPr>
        <p:txBody>
          <a:bodyPr wrap="none">
            <a:spAutoFit/>
          </a:bodyPr>
          <a:lstStyle/>
          <a:p>
            <a:pPr algn="r">
              <a:defRPr sz="900" b="1">
                <a:solidFill>
                  <a:srgbClr val="1B2A4A"/>
                </a:solidFill>
              </a:defRPr>
            </a:pPr>
            <a:r>
              <a:t>6.20</a:t>
            </a:r>
          </a:p>
        </p:txBody>
      </p:sp>
      <p:sp>
        <p:nvSpPr>
          <p:cNvPr id="18" name="TextBox 17"/>
          <p:cNvSpPr txBox="1"/>
          <p:nvPr/>
        </p:nvSpPr>
        <p:spPr>
          <a:xfrm>
            <a:off x="457200" y="4343400"/>
            <a:ext cx="2286000" cy="228600"/>
          </a:xfrm>
          <a:prstGeom prst="rect">
            <a:avLst/>
          </a:prstGeom>
          <a:noFill/>
        </p:spPr>
        <p:txBody>
          <a:bodyPr wrap="none">
            <a:spAutoFit/>
          </a:bodyPr>
          <a:lstStyle/>
          <a:p>
            <a:pPr>
              <a:defRPr sz="900">
                <a:solidFill>
                  <a:srgbClr val="1B2A4A"/>
                </a:solidFill>
              </a:defRPr>
            </a:pPr>
            <a:r>
              <a:t>Solution Correctness</a:t>
            </a:r>
          </a:p>
        </p:txBody>
      </p:sp>
      <p:sp>
        <p:nvSpPr>
          <p:cNvPr id="19" name="Rectangle 18"/>
          <p:cNvSpPr/>
          <p:nvPr/>
        </p:nvSpPr>
        <p:spPr>
          <a:xfrm>
            <a:off x="2926080" y="4389120"/>
            <a:ext cx="4519422" cy="182880"/>
          </a:xfrm>
          <a:prstGeom prst="rect">
            <a:avLst/>
          </a:prstGeom>
          <a:solidFill>
            <a:srgbClr val="BD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058400" y="4343400"/>
            <a:ext cx="1371600" cy="228600"/>
          </a:xfrm>
          <a:prstGeom prst="rect">
            <a:avLst/>
          </a:prstGeom>
          <a:noFill/>
        </p:spPr>
        <p:txBody>
          <a:bodyPr wrap="none">
            <a:spAutoFit/>
          </a:bodyPr>
          <a:lstStyle/>
          <a:p>
            <a:pPr algn="r">
              <a:defRPr sz="900" b="1">
                <a:solidFill>
                  <a:srgbClr val="1B2A4A"/>
                </a:solidFill>
              </a:defRPr>
            </a:pPr>
            <a:r>
              <a:t>6.59</a:t>
            </a:r>
          </a:p>
        </p:txBody>
      </p:sp>
      <p:sp>
        <p:nvSpPr>
          <p:cNvPr id="21" name="TextBox 20"/>
          <p:cNvSpPr txBox="1"/>
          <p:nvPr/>
        </p:nvSpPr>
        <p:spPr>
          <a:xfrm>
            <a:off x="457200" y="4663440"/>
            <a:ext cx="2286000" cy="228600"/>
          </a:xfrm>
          <a:prstGeom prst="rect">
            <a:avLst/>
          </a:prstGeom>
          <a:noFill/>
        </p:spPr>
        <p:txBody>
          <a:bodyPr wrap="none">
            <a:spAutoFit/>
          </a:bodyPr>
          <a:lstStyle/>
          <a:p>
            <a:pPr>
              <a:defRPr sz="900">
                <a:solidFill>
                  <a:srgbClr val="1B2A4A"/>
                </a:solidFill>
              </a:defRPr>
            </a:pPr>
            <a:r>
              <a:t>Reasoning Transparency</a:t>
            </a:r>
          </a:p>
        </p:txBody>
      </p:sp>
      <p:sp>
        <p:nvSpPr>
          <p:cNvPr id="22" name="Rectangle 21"/>
          <p:cNvSpPr/>
          <p:nvPr/>
        </p:nvSpPr>
        <p:spPr>
          <a:xfrm>
            <a:off x="2926080" y="4709159"/>
            <a:ext cx="4882896" cy="182880"/>
          </a:xfrm>
          <a:prstGeom prst="rect">
            <a:avLst/>
          </a:prstGeom>
          <a:solidFill>
            <a:srgbClr val="AF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058400" y="4663440"/>
            <a:ext cx="1371600" cy="228600"/>
          </a:xfrm>
          <a:prstGeom prst="rect">
            <a:avLst/>
          </a:prstGeom>
          <a:noFill/>
        </p:spPr>
        <p:txBody>
          <a:bodyPr wrap="none">
            <a:spAutoFit/>
          </a:bodyPr>
          <a:lstStyle/>
          <a:p>
            <a:pPr algn="r">
              <a:defRPr sz="900" b="1">
                <a:solidFill>
                  <a:srgbClr val="1B2A4A"/>
                </a:solidFill>
              </a:defRPr>
            </a:pPr>
            <a:r>
              <a:t>7.12</a:t>
            </a:r>
          </a:p>
        </p:txBody>
      </p:sp>
      <p:sp>
        <p:nvSpPr>
          <p:cNvPr id="24" name="TextBox 23"/>
          <p:cNvSpPr txBox="1"/>
          <p:nvPr/>
        </p:nvSpPr>
        <p:spPr>
          <a:xfrm>
            <a:off x="457200" y="4983479"/>
            <a:ext cx="2286000" cy="228600"/>
          </a:xfrm>
          <a:prstGeom prst="rect">
            <a:avLst/>
          </a:prstGeom>
          <a:noFill/>
        </p:spPr>
        <p:txBody>
          <a:bodyPr wrap="none">
            <a:spAutoFit/>
          </a:bodyPr>
          <a:lstStyle/>
          <a:p>
            <a:pPr>
              <a:defRPr sz="900">
                <a:solidFill>
                  <a:srgbClr val="1B2A4A"/>
                </a:solidFill>
              </a:defRPr>
            </a:pPr>
            <a:r>
              <a:t>Assumption Handling</a:t>
            </a:r>
          </a:p>
        </p:txBody>
      </p:sp>
      <p:sp>
        <p:nvSpPr>
          <p:cNvPr id="25" name="Rectangle 24"/>
          <p:cNvSpPr/>
          <p:nvPr/>
        </p:nvSpPr>
        <p:spPr>
          <a:xfrm>
            <a:off x="2926080" y="5029199"/>
            <a:ext cx="4162806" cy="182880"/>
          </a:xfrm>
          <a:prstGeom prst="rect">
            <a:avLst/>
          </a:prstGeom>
          <a:solidFill>
            <a:srgbClr val="CA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058400" y="4983479"/>
            <a:ext cx="1371600" cy="228600"/>
          </a:xfrm>
          <a:prstGeom prst="rect">
            <a:avLst/>
          </a:prstGeom>
          <a:noFill/>
        </p:spPr>
        <p:txBody>
          <a:bodyPr wrap="none">
            <a:spAutoFit/>
          </a:bodyPr>
          <a:lstStyle/>
          <a:p>
            <a:pPr algn="r">
              <a:defRPr sz="900" b="1">
                <a:solidFill>
                  <a:srgbClr val="1B2A4A"/>
                </a:solidFill>
              </a:defRPr>
            </a:pPr>
            <a:r>
              <a:t>6.07</a:t>
            </a:r>
          </a:p>
        </p:txBody>
      </p:sp>
      <p:sp>
        <p:nvSpPr>
          <p:cNvPr id="27" name="TextBox 26"/>
          <p:cNvSpPr txBox="1"/>
          <p:nvPr/>
        </p:nvSpPr>
        <p:spPr>
          <a:xfrm>
            <a:off x="457200" y="5303519"/>
            <a:ext cx="2286000" cy="228600"/>
          </a:xfrm>
          <a:prstGeom prst="rect">
            <a:avLst/>
          </a:prstGeom>
          <a:noFill/>
        </p:spPr>
        <p:txBody>
          <a:bodyPr wrap="none">
            <a:spAutoFit/>
          </a:bodyPr>
          <a:lstStyle/>
          <a:p>
            <a:pPr>
              <a:defRPr sz="900">
                <a:solidFill>
                  <a:srgbClr val="1B2A4A"/>
                </a:solidFill>
              </a:defRPr>
            </a:pPr>
            <a:r>
              <a:t>Systematic Progression</a:t>
            </a:r>
          </a:p>
        </p:txBody>
      </p:sp>
      <p:sp>
        <p:nvSpPr>
          <p:cNvPr id="28" name="Rectangle 27"/>
          <p:cNvSpPr/>
          <p:nvPr/>
        </p:nvSpPr>
        <p:spPr>
          <a:xfrm>
            <a:off x="2926080" y="5349239"/>
            <a:ext cx="4855464" cy="182880"/>
          </a:xfrm>
          <a:prstGeom prst="rect">
            <a:avLst/>
          </a:prstGeom>
          <a:solidFill>
            <a:srgbClr val="B0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0058400" y="5303519"/>
            <a:ext cx="1371600" cy="228600"/>
          </a:xfrm>
          <a:prstGeom prst="rect">
            <a:avLst/>
          </a:prstGeom>
          <a:noFill/>
        </p:spPr>
        <p:txBody>
          <a:bodyPr wrap="none">
            <a:spAutoFit/>
          </a:bodyPr>
          <a:lstStyle/>
          <a:p>
            <a:pPr algn="r">
              <a:defRPr sz="900" b="1">
                <a:solidFill>
                  <a:srgbClr val="1B2A4A"/>
                </a:solidFill>
              </a:defRPr>
            </a:pPr>
            <a:r>
              <a:t>7.08</a:t>
            </a:r>
          </a:p>
        </p:txBody>
      </p:sp>
      <p:cxnSp>
        <p:nvCxnSpPr>
          <p:cNvPr id="30" name="Connector 2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2" name="TextBox 31"/>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3" name="TextBox 32"/>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Evaluation Questions (2/3)</a:t>
            </a:r>
          </a:p>
        </p:txBody>
      </p:sp>
      <p:sp>
        <p:nvSpPr>
          <p:cNvPr id="3" name="TextBox 2"/>
          <p:cNvSpPr txBox="1"/>
          <p:nvPr/>
        </p:nvSpPr>
        <p:spPr>
          <a:xfrm>
            <a:off x="457200" y="1188720"/>
            <a:ext cx="11277295" cy="228600"/>
          </a:xfrm>
          <a:prstGeom prst="rect">
            <a:avLst/>
          </a:prstGeom>
          <a:noFill/>
        </p:spPr>
        <p:txBody>
          <a:bodyPr wrap="square">
            <a:spAutoFit/>
          </a:bodyPr>
          <a:lstStyle/>
          <a:p>
            <a:pPr>
              <a:defRPr sz="900" i="1">
                <a:solidFill>
                  <a:srgbClr val="5A6B85"/>
                </a:solidFill>
              </a:defRPr>
            </a:pPr>
            <a:r>
              <a:t>Role: You reason about strategic interaction between rational agents who can anticipate each other's decisions.</a:t>
            </a:r>
          </a:p>
        </p:txBody>
      </p:sp>
      <p:sp>
        <p:nvSpPr>
          <p:cNvPr id="4" name="TextBox 3"/>
          <p:cNvSpPr txBox="1"/>
          <p:nvPr/>
        </p:nvSpPr>
        <p:spPr>
          <a:xfrm>
            <a:off x="457200" y="1463040"/>
            <a:ext cx="11277295" cy="457200"/>
          </a:xfrm>
          <a:prstGeom prst="rect">
            <a:avLst/>
          </a:prstGeom>
          <a:noFill/>
        </p:spPr>
        <p:txBody>
          <a:bodyPr wrap="square">
            <a:spAutoFit/>
          </a:bodyPr>
          <a:lstStyle/>
          <a:p>
            <a:r>
              <a:rPr sz="1000" b="1">
                <a:solidFill>
                  <a:srgbClr val="1B2A4A"/>
                </a:solidFill>
              </a:rPr>
              <a:t>Question 10: </a:t>
            </a:r>
            <a:r>
              <a:rPr sz="1000">
                <a:solidFill>
                  <a:srgbClr val="1B2A4A"/>
                </a:solidFill>
              </a:rPr>
              <a:t>Two competing firms must simultaneously set their prices — High ($100) or Low ($70) — for an identical product. If both price High, each earns $400K profit. If both price Low, each earns $200K profit. If one prices High and the other Low, the Low-priced firm earns $500K and the High-priced firm earns $80K. (a) Identify all Nash equilibria in this game and explain why each is an equilibrium. (b) What is the socially optimal outcome and why won't rational firms reach it without coordination? (c) If the firms play this game repeatedly for a known finite number of rounds (say, 10 rounds), what does game theory predict will happen in the final round, and what does backward induction imply for all 10 rounds? (d) How does the answer change if the game is repeated indefinitely?</a:t>
            </a:r>
          </a:p>
        </p:txBody>
      </p:sp>
      <p:cxnSp>
        <p:nvCxnSpPr>
          <p:cNvPr id="5" name="Connector 4"/>
          <p:cNvCxnSpPr/>
          <p:nvPr/>
        </p:nvCxnSpPr>
        <p:spPr>
          <a:xfrm>
            <a:off x="457200" y="338328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3520440"/>
            <a:ext cx="11277295" cy="228600"/>
          </a:xfrm>
          <a:prstGeom prst="rect">
            <a:avLst/>
          </a:prstGeom>
          <a:noFill/>
        </p:spPr>
        <p:txBody>
          <a:bodyPr wrap="square">
            <a:spAutoFit/>
          </a:bodyPr>
          <a:lstStyle/>
          <a:p>
            <a:pPr>
              <a:defRPr sz="900" i="1">
                <a:solidFill>
                  <a:srgbClr val="5A6B85"/>
                </a:solidFill>
              </a:defRPr>
            </a:pPr>
            <a:r>
              <a:t>Role: You analyze strategic bidding and auction theory.</a:t>
            </a:r>
          </a:p>
        </p:txBody>
      </p:sp>
      <p:sp>
        <p:nvSpPr>
          <p:cNvPr id="7" name="TextBox 6"/>
          <p:cNvSpPr txBox="1"/>
          <p:nvPr/>
        </p:nvSpPr>
        <p:spPr>
          <a:xfrm>
            <a:off x="457200" y="3794760"/>
            <a:ext cx="11277295" cy="457200"/>
          </a:xfrm>
          <a:prstGeom prst="rect">
            <a:avLst/>
          </a:prstGeom>
          <a:noFill/>
        </p:spPr>
        <p:txBody>
          <a:bodyPr wrap="square">
            <a:spAutoFit/>
          </a:bodyPr>
          <a:lstStyle/>
          <a:p>
            <a:r>
              <a:rPr sz="1000" b="1">
                <a:solidFill>
                  <a:srgbClr val="1B2A4A"/>
                </a:solidFill>
              </a:rPr>
              <a:t>Question 11: </a:t>
            </a:r>
            <a:r>
              <a:rPr sz="1000">
                <a:solidFill>
                  <a:srgbClr val="1B2A4A"/>
                </a:solidFill>
              </a:rPr>
              <a:t>Three bidders — Anya, Bram, and Carla — are bidding in a sealed-bid second-price auction (Vickrey auction) for a single item. Each bidder's private valuation is known only to them: Anya values the item at $900, Bram at $600, Carla at $750. (a) What is each bidder's dominant strategy in a Vickrey auction, and why? (b) Who wins the auction and what price do they pay? (c) Suppose instead the auction is a first-price sealed-bid auction (winner pays their own bid). Anya now faces a trade-off between winning and overpaying. If Anya believes Bram and Carla will both bid 80% of their true valuations, what should Anya bid to win while maximizing her surplus? (d) A policy advisor claims Vickrey auctions always generate higher total welfare than first-price auctions. Evaluate this claim — is it necessarily true, sometimes true, or false?</a:t>
            </a:r>
          </a:p>
        </p:txBody>
      </p:sp>
      <p:cxnSp>
        <p:nvCxnSpPr>
          <p:cNvPr id="8" name="Connector 7"/>
          <p:cNvCxnSpPr/>
          <p:nvPr/>
        </p:nvCxnSpPr>
        <p:spPr>
          <a:xfrm>
            <a:off x="457200" y="5847588"/>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457200" y="5984748"/>
            <a:ext cx="11277295" cy="228600"/>
          </a:xfrm>
          <a:prstGeom prst="rect">
            <a:avLst/>
          </a:prstGeom>
          <a:noFill/>
        </p:spPr>
        <p:txBody>
          <a:bodyPr wrap="square">
            <a:spAutoFit/>
          </a:bodyPr>
          <a:lstStyle/>
          <a:p>
            <a:pPr>
              <a:defRPr sz="900" i="1">
                <a:solidFill>
                  <a:srgbClr val="5A6B85"/>
                </a:solidFill>
              </a:defRPr>
            </a:pPr>
            <a:r>
              <a:t>Role: You identify and correct statistical reasoning errors with precision.</a:t>
            </a:r>
          </a:p>
        </p:txBody>
      </p:sp>
      <p:sp>
        <p:nvSpPr>
          <p:cNvPr id="10" name="TextBox 9"/>
          <p:cNvSpPr txBox="1"/>
          <p:nvPr/>
        </p:nvSpPr>
        <p:spPr>
          <a:xfrm>
            <a:off x="457200" y="6259068"/>
            <a:ext cx="11277295" cy="457200"/>
          </a:xfrm>
          <a:prstGeom prst="rect">
            <a:avLst/>
          </a:prstGeom>
          <a:noFill/>
        </p:spPr>
        <p:txBody>
          <a:bodyPr wrap="square">
            <a:spAutoFit/>
          </a:bodyPr>
          <a:lstStyle/>
          <a:p>
            <a:r>
              <a:rPr sz="1000" b="1">
                <a:solidFill>
                  <a:srgbClr val="1B2A4A"/>
                </a:solidFill>
              </a:rPr>
              <a:t>Question 12: </a:t>
            </a:r>
            <a:r>
              <a:rPr sz="1000">
                <a:solidFill>
                  <a:srgbClr val="1B2A4A"/>
                </a:solidFill>
              </a:rPr>
              <a:t>A basketball coach notices that players who score above 30 points in one game almost always score fewer points in their next game. She concludes: "Playing 30+ points is exhausting and causes fatigue that hurts performance in the next game." A sports statistician challenges this interpretation. (a) Explain the statistical phenomenon the statistician likely has in mind and why the coach's causal interpretation is almost certainly wrong. (b) Give a concrete numerical example: suppose a player's per-game scoring follows a normal distribution with mean 18 points and standard deviation 6 points. If a player scored 32 points in Game 1 (more than 2 standard deviations above their mean), what is the expected score in Game 2, assuming scores are independent across games? (c) The coach's proposed intervention is to reduce the fatigue-causing players' minutes in the game after a high-scoring game. Explain why this intervention will appear to "work" even if fatigue has absolutely nothing to do with the scoring pattern. (d) What study design would allow the coach to determine whether fatigue is genuinely causing lower performance, as distinct from the statistical artifact?</a:t>
            </a:r>
          </a:p>
        </p:txBody>
      </p:sp>
      <p:cxnSp>
        <p:nvCxnSpPr>
          <p:cNvPr id="11" name="Connector 10"/>
          <p:cNvCxnSpPr/>
          <p:nvPr/>
        </p:nvCxnSpPr>
        <p:spPr>
          <a:xfrm>
            <a:off x="457200" y="908685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457200" y="9224010"/>
            <a:ext cx="11277295" cy="228600"/>
          </a:xfrm>
          <a:prstGeom prst="rect">
            <a:avLst/>
          </a:prstGeom>
          <a:noFill/>
        </p:spPr>
        <p:txBody>
          <a:bodyPr wrap="square">
            <a:spAutoFit/>
          </a:bodyPr>
          <a:lstStyle/>
          <a:p>
            <a:pPr>
              <a:defRPr sz="900" i="1">
                <a:solidFill>
                  <a:srgbClr val="5A6B85"/>
                </a:solidFill>
              </a:defRPr>
            </a:pPr>
            <a:r>
              <a:t>Role: You identify and explain statistical paradoxes in real-world data.</a:t>
            </a:r>
          </a:p>
        </p:txBody>
      </p:sp>
      <p:sp>
        <p:nvSpPr>
          <p:cNvPr id="13" name="TextBox 12"/>
          <p:cNvSpPr txBox="1"/>
          <p:nvPr/>
        </p:nvSpPr>
        <p:spPr>
          <a:xfrm>
            <a:off x="457200" y="9498330"/>
            <a:ext cx="11277295" cy="457200"/>
          </a:xfrm>
          <a:prstGeom prst="rect">
            <a:avLst/>
          </a:prstGeom>
          <a:noFill/>
        </p:spPr>
        <p:txBody>
          <a:bodyPr wrap="square">
            <a:spAutoFit/>
          </a:bodyPr>
          <a:lstStyle/>
          <a:p>
            <a:r>
              <a:rPr sz="1000" b="1">
                <a:solidFill>
                  <a:srgbClr val="1B2A4A"/>
                </a:solidFill>
              </a:rPr>
              <a:t>Question 13: </a:t>
            </a:r>
            <a:r>
              <a:rPr sz="1000">
                <a:solidFill>
                  <a:srgbClr val="1B2A4A"/>
                </a:solidFill>
              </a:rPr>
              <a:t>A hospital system reports the following surgical outcomes for two surgeons — Dr. Novak and Dr. Osei — over one year. Dr. Novak performed 200 low-risk surgeries with a 2% mortality rate and 50 high-risk surgeries with a 20% mortality rate. Dr. Osei performed 50 low-risk surgeries with a 4% mortality rate and 200 high-risk surgeries with a 30% mortality rate. (a) Calculate the overall (combined) mortality rate for each surgeon. (b) The hospital administrator looks only at overall rates and concludes one surgeon is clearly safer. Which surgeon does the administrator prefer, and is this conclusion justified? Identify the statistical phenomenon that explains the discrepancy. (c) Explain precisely what must be true about the data structure for this phenomenon to occur. (d) A new hospital policy says surgeons will be ranked and publicly reported by overall mortality rate. What perverse incentive does this create, and how might surgeons rationally respond?</a:t>
            </a:r>
          </a:p>
        </p:txBody>
      </p:sp>
      <p:cxnSp>
        <p:nvCxnSpPr>
          <p:cNvPr id="14" name="Connector 13"/>
          <p:cNvCxnSpPr/>
          <p:nvPr/>
        </p:nvCxnSpPr>
        <p:spPr>
          <a:xfrm>
            <a:off x="457200" y="11834622"/>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457200" y="11971782"/>
            <a:ext cx="11277295" cy="228600"/>
          </a:xfrm>
          <a:prstGeom prst="rect">
            <a:avLst/>
          </a:prstGeom>
          <a:noFill/>
        </p:spPr>
        <p:txBody>
          <a:bodyPr wrap="square">
            <a:spAutoFit/>
          </a:bodyPr>
          <a:lstStyle/>
          <a:p>
            <a:pPr>
              <a:defRPr sz="900" i="1">
                <a:solidFill>
                  <a:srgbClr val="5A6B85"/>
                </a:solidFill>
              </a:defRPr>
            </a:pPr>
            <a:r>
              <a:t>Role: You reason carefully about how the order of operations affects outcomes in sequential processes.</a:t>
            </a:r>
          </a:p>
        </p:txBody>
      </p:sp>
      <p:sp>
        <p:nvSpPr>
          <p:cNvPr id="16" name="TextBox 15"/>
          <p:cNvSpPr txBox="1"/>
          <p:nvPr/>
        </p:nvSpPr>
        <p:spPr>
          <a:xfrm>
            <a:off x="457200" y="12246102"/>
            <a:ext cx="11277295" cy="457200"/>
          </a:xfrm>
          <a:prstGeom prst="rect">
            <a:avLst/>
          </a:prstGeom>
          <a:noFill/>
        </p:spPr>
        <p:txBody>
          <a:bodyPr wrap="square">
            <a:spAutoFit/>
          </a:bodyPr>
          <a:lstStyle/>
          <a:p>
            <a:r>
              <a:rPr sz="1000" b="1">
                <a:solidFill>
                  <a:srgbClr val="1B2A4A"/>
                </a:solidFill>
              </a:rPr>
              <a:t>Question 14: </a:t>
            </a:r>
            <a:r>
              <a:rPr sz="1000">
                <a:solidFill>
                  <a:srgbClr val="1B2A4A"/>
                </a:solidFill>
              </a:rPr>
              <a:t>A factory production line applies three chemical treatments to a metal surface in sequence: Treatment A (raises pH by 3 units), Treatment B (halves the current pH), and Treatment C (subtracts 2 units from pH). The starting pH is 8. (a) Calculate the final pH for all six possible orderings of treatments A, B, and C. Show each calculation. (b) Two orderings produce the same final pH. Identify them and explain algebraically why they give the same result. (c) The factory's quality target is a final pH between 5.5 and 6.5. Which orderings, if any, hit this target? (d) If Treatment B is applied twice (the line applies B, then the remaining two treatments in some order), which of the possible orderings of {B, B, A, C} produces the lowest final pH? The highest? Show all calculations.</a:t>
            </a:r>
          </a:p>
        </p:txBody>
      </p:sp>
      <p:cxnSp>
        <p:nvCxnSpPr>
          <p:cNvPr id="17" name="Connector 16"/>
          <p:cNvCxnSpPr/>
          <p:nvPr/>
        </p:nvCxnSpPr>
        <p:spPr>
          <a:xfrm>
            <a:off x="457200" y="14180058"/>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457200" y="14317218"/>
            <a:ext cx="11277295" cy="228600"/>
          </a:xfrm>
          <a:prstGeom prst="rect">
            <a:avLst/>
          </a:prstGeom>
          <a:noFill/>
        </p:spPr>
        <p:txBody>
          <a:bodyPr wrap="square">
            <a:spAutoFit/>
          </a:bodyPr>
          <a:lstStyle/>
          <a:p>
            <a:pPr>
              <a:defRPr sz="900" i="1">
                <a:solidFill>
                  <a:srgbClr val="5A6B85"/>
                </a:solidFill>
              </a:defRPr>
            </a:pPr>
            <a:r>
              <a:t>Role: You reason carefully about counterfactual causation and what can and cannot be inferred from observed outcomes.</a:t>
            </a:r>
          </a:p>
        </p:txBody>
      </p:sp>
      <p:sp>
        <p:nvSpPr>
          <p:cNvPr id="19" name="TextBox 18"/>
          <p:cNvSpPr txBox="1"/>
          <p:nvPr/>
        </p:nvSpPr>
        <p:spPr>
          <a:xfrm>
            <a:off x="457200" y="14591538"/>
            <a:ext cx="11277295" cy="457200"/>
          </a:xfrm>
          <a:prstGeom prst="rect">
            <a:avLst/>
          </a:prstGeom>
          <a:noFill/>
        </p:spPr>
        <p:txBody>
          <a:bodyPr wrap="square">
            <a:spAutoFit/>
          </a:bodyPr>
          <a:lstStyle/>
          <a:p>
            <a:r>
              <a:rPr sz="1000" b="1">
                <a:solidFill>
                  <a:srgbClr val="1B2A4A"/>
                </a:solidFill>
              </a:rPr>
              <a:t>Question 15: </a:t>
            </a:r>
            <a:r>
              <a:rPr sz="1000">
                <a:solidFill>
                  <a:srgbClr val="1B2A4A"/>
                </a:solidFill>
              </a:rPr>
              <a:t>In March 2020, a mid-sized airline cancelled all flights for 60 days due to the pandemic. During this period, the airline's three main competitors continued limited operations. When flights resumed, the airline's market share had dropped from 18% to 11%. The CEO argues: "The cancellation caused us to lose 7 percentage points of market share. We should never have cancelled." (a) Identify at least three causal claims hidden in the CEO's statement and explain what evidence would be needed to verify each one. (b) Construct a specific, coherent counterfactual scenario in which keeping flights running would have produced a worse outcome than cancelling — be precise about what assumptions you are making. (c) The airline's legal team argues that because competitors gained market share during the 60-day cancellation, the cancellation "caused" the competitor gains. Evaluate this causal claim using the counterfactual test of causation. (d) What is the fundamental epistemological limitation that makes it impossible to directly observe whether the CEO's conclusion is correct, and what is the standard method for working around this limitation in causal inference research?</a:t>
            </a:r>
          </a:p>
        </p:txBody>
      </p:sp>
      <p:cxnSp>
        <p:nvCxnSpPr>
          <p:cNvPr id="20" name="Connector 19"/>
          <p:cNvCxnSpPr/>
          <p:nvPr/>
        </p:nvCxnSpPr>
        <p:spPr>
          <a:xfrm>
            <a:off x="457200" y="17417034"/>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57200" y="17554194"/>
            <a:ext cx="11277295" cy="228600"/>
          </a:xfrm>
          <a:prstGeom prst="rect">
            <a:avLst/>
          </a:prstGeom>
          <a:noFill/>
        </p:spPr>
        <p:txBody>
          <a:bodyPr wrap="square">
            <a:spAutoFit/>
          </a:bodyPr>
          <a:lstStyle/>
          <a:p>
            <a:pPr>
              <a:defRPr sz="900" i="1">
                <a:solidFill>
                  <a:srgbClr val="5A6B85"/>
                </a:solidFill>
              </a:defRPr>
            </a:pPr>
            <a:r>
              <a:t>Role: You evaluate logical arguments involving quantifiers, paying careful attention to scope and the distinction between universal and existential claims.</a:t>
            </a:r>
          </a:p>
        </p:txBody>
      </p:sp>
      <p:sp>
        <p:nvSpPr>
          <p:cNvPr id="22" name="TextBox 21"/>
          <p:cNvSpPr txBox="1"/>
          <p:nvPr/>
        </p:nvSpPr>
        <p:spPr>
          <a:xfrm>
            <a:off x="457200" y="17828514"/>
            <a:ext cx="11277295" cy="457200"/>
          </a:xfrm>
          <a:prstGeom prst="rect">
            <a:avLst/>
          </a:prstGeom>
          <a:noFill/>
        </p:spPr>
        <p:txBody>
          <a:bodyPr wrap="square">
            <a:spAutoFit/>
          </a:bodyPr>
          <a:lstStyle/>
          <a:p>
            <a:r>
              <a:rPr sz="1000" b="1">
                <a:solidFill>
                  <a:srgbClr val="1B2A4A"/>
                </a:solidFill>
              </a:rPr>
              <a:t>Question 16: </a:t>
            </a:r>
            <a:r>
              <a:rPr sz="1000">
                <a:solidFill>
                  <a:srgbClr val="1B2A4A"/>
                </a:solidFill>
              </a:rPr>
              <a:t>Consider the following four statements about a company's employee database. Statement P: "Every manager has reviewed at least one report." Statement Q: "Some employees have reviewed every report." Statement R: "No report has been reviewed by every employee." Statement S: "There exists a report that no manager has reviewed." (a) Are P and S logically consistent with each other? If they can both be true simultaneously, give a concrete example. If they cannot, prove why not. (b) Does Q logically imply R? Can Q and R both be true? Can Q be true while R is false? Prove each answer. (c) Suppose we add: Statement T: "Every report has been reviewed by someone." Determine whether T, combined with S, logically implies that some non-manager has reviewed a report. Show your reasoning step by step. (d) A manager claims: "I have reviewed every report, therefore Statement Q is true." Is this inference valid? Does it prove Q or merely satisfy Q? Explain the distinction.</a:t>
            </a:r>
          </a:p>
        </p:txBody>
      </p:sp>
      <p:cxnSp>
        <p:nvCxnSpPr>
          <p:cNvPr id="23" name="Connector 22"/>
          <p:cNvCxnSpPr/>
          <p:nvPr/>
        </p:nvCxnSpPr>
        <p:spPr>
          <a:xfrm>
            <a:off x="457200" y="20178522"/>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457200" y="20315682"/>
            <a:ext cx="11277295" cy="228600"/>
          </a:xfrm>
          <a:prstGeom prst="rect">
            <a:avLst/>
          </a:prstGeom>
          <a:noFill/>
        </p:spPr>
        <p:txBody>
          <a:bodyPr wrap="square">
            <a:spAutoFit/>
          </a:bodyPr>
          <a:lstStyle/>
          <a:p>
            <a:pPr>
              <a:defRPr sz="900" i="1">
                <a:solidFill>
                  <a:srgbClr val="5A6B85"/>
                </a:solidFill>
              </a:defRPr>
            </a:pPr>
            <a:r>
              <a:t>Role: You construct and evaluate mathematical proofs and counterexamples with precision.</a:t>
            </a:r>
          </a:p>
        </p:txBody>
      </p:sp>
      <p:sp>
        <p:nvSpPr>
          <p:cNvPr id="25" name="TextBox 24"/>
          <p:cNvSpPr txBox="1"/>
          <p:nvPr/>
        </p:nvSpPr>
        <p:spPr>
          <a:xfrm>
            <a:off x="457200" y="20590002"/>
            <a:ext cx="11277295" cy="457200"/>
          </a:xfrm>
          <a:prstGeom prst="rect">
            <a:avLst/>
          </a:prstGeom>
          <a:noFill/>
        </p:spPr>
        <p:txBody>
          <a:bodyPr wrap="square">
            <a:spAutoFit/>
          </a:bodyPr>
          <a:lstStyle/>
          <a:p>
            <a:r>
              <a:rPr sz="1000" b="1">
                <a:solidFill>
                  <a:srgbClr val="1B2A4A"/>
                </a:solidFill>
              </a:rPr>
              <a:t>Question 17: </a:t>
            </a:r>
            <a:r>
              <a:rPr sz="1000">
                <a:solidFill>
                  <a:srgbClr val="1B2A4A"/>
                </a:solidFill>
              </a:rPr>
              <a:t>A colleague proposes the following conjecture: "For any positive integer n, if n² is divisible by 4, then n is divisible by 4." (a) Test this conjecture on the cases n = 1, 2, 3, 4, 6, 8, 10, 12. For each case, state whether n² is divisible by 4 and whether n is divisible by 4. (b) Based on your testing, is the conjecture true or false? If false, provide the smallest counterexample and explain precisely what property of that counterexample disproves the conjecture. (c) State and prove the correct version of this conjecture — replace "divisible by 4" in the conclusion with the correct divisibility condition that follows from n² being divisible by 4. Prove this corrected version. (d) The conjecture's author responds: "Fine, but I notice that if n is divisible by 4, then n² is always divisible by 4. Isn't that basically the same thing?" Explain precisely why this is not the same thing, using the logical concepts of sufficient conditions, necessary conditions, and converses.</a:t>
            </a:r>
          </a:p>
        </p:txBody>
      </p:sp>
      <p:cxnSp>
        <p:nvCxnSpPr>
          <p:cNvPr id="26" name="Connector 25"/>
          <p:cNvCxnSpPr/>
          <p:nvPr/>
        </p:nvCxnSpPr>
        <p:spPr>
          <a:xfrm>
            <a:off x="457200" y="22978872"/>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457200" y="23116032"/>
            <a:ext cx="11277295" cy="228600"/>
          </a:xfrm>
          <a:prstGeom prst="rect">
            <a:avLst/>
          </a:prstGeom>
          <a:noFill/>
        </p:spPr>
        <p:txBody>
          <a:bodyPr wrap="square">
            <a:spAutoFit/>
          </a:bodyPr>
          <a:lstStyle/>
          <a:p>
            <a:pPr>
              <a:defRPr sz="900" i="1">
                <a:solidFill>
                  <a:srgbClr val="5A6B85"/>
                </a:solidFill>
              </a:defRPr>
            </a:pPr>
            <a:r>
              <a:t>Role: You reason about information, uncertainty, and the value of signals in decision-making.</a:t>
            </a:r>
          </a:p>
        </p:txBody>
      </p:sp>
      <p:sp>
        <p:nvSpPr>
          <p:cNvPr id="28" name="TextBox 27"/>
          <p:cNvSpPr txBox="1"/>
          <p:nvPr/>
        </p:nvSpPr>
        <p:spPr>
          <a:xfrm>
            <a:off x="457200" y="23390352"/>
            <a:ext cx="11277295" cy="457200"/>
          </a:xfrm>
          <a:prstGeom prst="rect">
            <a:avLst/>
          </a:prstGeom>
          <a:noFill/>
        </p:spPr>
        <p:txBody>
          <a:bodyPr wrap="square">
            <a:spAutoFit/>
          </a:bodyPr>
          <a:lstStyle/>
          <a:p>
            <a:r>
              <a:rPr sz="1000" b="1">
                <a:solidFill>
                  <a:srgbClr val="1B2A4A"/>
                </a:solidFill>
              </a:rPr>
              <a:t>Question 18: </a:t>
            </a:r>
            <a:r>
              <a:rPr sz="1000">
                <a:solidFill>
                  <a:srgbClr val="1B2A4A"/>
                </a:solidFill>
              </a:rPr>
              <a:t>A factory produces widgets. 5% of widgets are defective. A quality inspector uses a sensor that correctly identifies a defective widget 90% of the time (sensitivity) and correctly identifies a good widget 85% of the time (specificity). Widgets flagged as defective are destroyed (cost: $10 each). Widgets that pass inspection and are later found defective by customers cause a warranty claim (cost: $200 per defective unit reaching customers). Good widgets cost $50 to produce. (a) For a batch of 10,000 widgets, calculate: how many widgets the sensor flags for destruction (expected value), the expected cost of false positives (good widgets incorrectly destroyed), the expected cost of false negatives (defective widgets reaching customers), and the total expected cost of using this sensor. (b) Calculate the total expected cost of having NO inspection (all widgets shipped). Compare to (a) and state whether the inspection system pays for itself. (c) A salesperson offers an upgraded sensor with 95% sensitivity and 95% specificity at an annual cost of $5,000 (the original sensor has no annual fee beyond the per-widget costs already calculated). For a factory producing 10,000 widgets per month, is the upgraded sensor worth the cost? Show the calculation. (d) What sensitivity and specificity combination would make the inspection system break even — i.e., cost the same as shipping everything without inspection? Is there a unique answer or a family of answers?</a:t>
            </a:r>
          </a:p>
        </p:txBody>
      </p:sp>
      <p:cxnSp>
        <p:nvCxnSpPr>
          <p:cNvPr id="29" name="Connector 28"/>
          <p:cNvCxnSpPr/>
          <p:nvPr/>
        </p:nvCxnSpPr>
        <p:spPr>
          <a:xfrm>
            <a:off x="457200" y="26885646"/>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457200" y="27022806"/>
            <a:ext cx="11277295" cy="228600"/>
          </a:xfrm>
          <a:prstGeom prst="rect">
            <a:avLst/>
          </a:prstGeom>
          <a:noFill/>
        </p:spPr>
        <p:txBody>
          <a:bodyPr wrap="square">
            <a:spAutoFit/>
          </a:bodyPr>
          <a:lstStyle/>
          <a:p>
            <a:pPr>
              <a:defRPr sz="900" i="1">
                <a:solidFill>
                  <a:srgbClr val="5A6B85"/>
                </a:solidFill>
              </a:defRPr>
            </a:pPr>
            <a:r>
              <a:t>Role: You reason about networks, connectivity, and how structure determines system behavior.</a:t>
            </a:r>
          </a:p>
        </p:txBody>
      </p:sp>
      <p:sp>
        <p:nvSpPr>
          <p:cNvPr id="31" name="TextBox 30"/>
          <p:cNvSpPr txBox="1"/>
          <p:nvPr/>
        </p:nvSpPr>
        <p:spPr>
          <a:xfrm>
            <a:off x="457200" y="27297126"/>
            <a:ext cx="11277295" cy="457200"/>
          </a:xfrm>
          <a:prstGeom prst="rect">
            <a:avLst/>
          </a:prstGeom>
          <a:noFill/>
        </p:spPr>
        <p:txBody>
          <a:bodyPr wrap="square">
            <a:spAutoFit/>
          </a:bodyPr>
          <a:lstStyle/>
          <a:p>
            <a:r>
              <a:rPr sz="1000" b="1">
                <a:solidFill>
                  <a:srgbClr val="1B2A4A"/>
                </a:solidFill>
              </a:rPr>
              <a:t>Question 19: </a:t>
            </a:r>
            <a:r>
              <a:rPr sz="1000">
                <a:solidFill>
                  <a:srgbClr val="1B2A4A"/>
                </a:solidFill>
              </a:rPr>
              <a:t>A company has 8 employees: Alice, Bob, Carlos, Diana, Eve, Frank, Grace, and Hiro. The communication network is defined by who regularly shares project information with whom (edges are directed: A→B means A shares with B). Known connections: Alice→Bob, Alice→Carlos, Bob→Diana, Carlos→Diana, Diana→Eve, Eve→Frank, Frank→Diana (creating a cycle), Grace→Hiro, Hiro→Grace (another cycle). Alice is the only person who receives information from outside the company. (a) Draw or formally describe the reachability structure: starting from Alice, which employees can be reached (i.e., will eventually receive information that Alice originates)? Which employees are unreachable from Alice? (b) Identify all strongly connected components (SCCs) in this network. A strongly connected component is a maximal set of nodes where every node can reach every other node via directed paths. (c) The company is concerned about single points of failure. Which single employee's removal would maximally reduce Alice's reachability (i.e., disconnect the most employees from Alice's information flow)? Prove your answer is correct. (d) Grace and Hiro need to receive company-wide announcements. Currently they do not. What is the minimum number of new directed edges needed to connect Grace and Hiro into the main information flow (making them reachable from Alice)? Who should those edges connect, and why?</a:t>
            </a:r>
          </a:p>
        </p:txBody>
      </p:sp>
      <p:cxnSp>
        <p:nvCxnSpPr>
          <p:cNvPr id="32" name="Connector 31"/>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4" name="TextBox 33"/>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5" name="TextBox 3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GPT-OSS 20B — Per-Question Performance</a:t>
            </a:r>
          </a:p>
        </p:txBody>
      </p:sp>
      <p:graphicFrame>
        <p:nvGraphicFramePr>
          <p:cNvPr id="3" name="Table 2"/>
          <p:cNvGraphicFramePr>
            <a:graphicFrameLocks noGrp="1"/>
          </p:cNvGraphicFramePr>
          <p:nvPr/>
        </p:nvGraphicFramePr>
        <p:xfrm>
          <a:off x="457200" y="1371600"/>
          <a:ext cx="11277295" cy="4480560"/>
        </p:xfrm>
        <a:graphic>
          <a:graphicData uri="http://schemas.openxmlformats.org/drawingml/2006/table">
            <a:tbl>
              <a:tblPr firstRow="1" bandRow="1">
                <a:tableStyleId>{5C22544A-7EE6-4342-B048-85BDC9FD1C3A}</a:tableStyleId>
              </a:tblPr>
              <a:tblGrid>
                <a:gridCol w="1879549"/>
                <a:gridCol w="1879549"/>
                <a:gridCol w="1879549"/>
                <a:gridCol w="1879549"/>
                <a:gridCol w="1879549"/>
                <a:gridCol w="1879550"/>
              </a:tblGrid>
              <a:tr h="320040">
                <a:tc>
                  <a:txBody>
                    <a:bodyPr wrap="square" lIns="50800" rIns="50800" tIns="25400" bIns="25400"/>
                    <a:lstStyle/>
                    <a:p>
                      <a:pPr algn="ctr">
                        <a:defRPr sz="1000" b="1">
                          <a:solidFill>
                            <a:srgbClr val="0B5394"/>
                          </a:solidFill>
                        </a:defRPr>
                      </a:pPr>
                      <a:r>
                        <a:t>Q#</a:t>
                      </a:r>
                    </a:p>
                  </a:txBody>
                  <a:tcPr>
                    <a:solidFill>
                      <a:srgbClr val="EBF0F8"/>
                    </a:solidFill>
                  </a:tcPr>
                </a:tc>
                <a:tc>
                  <a:txBody>
                    <a:bodyPr wrap="square" lIns="50800" rIns="50800" tIns="25400" bIns="25400"/>
                    <a:lstStyle/>
                    <a:p>
                      <a:pPr algn="ctr">
                        <a:defRPr sz="1000" b="1">
                          <a:solidFill>
                            <a:srgbClr val="0B5394"/>
                          </a:solidFill>
                        </a:defRPr>
                      </a:pPr>
                      <a:r>
                        <a:t>Question</a:t>
                      </a:r>
                    </a:p>
                  </a:txBody>
                  <a:tcPr>
                    <a:solidFill>
                      <a:srgbClr val="EBF0F8"/>
                    </a:solidFill>
                  </a:tcPr>
                </a:tc>
                <a:tc>
                  <a:txBody>
                    <a:bodyPr wrap="square" lIns="50800" rIns="50800" tIns="25400" bIns="25400"/>
                    <a:lstStyle/>
                    <a:p>
                      <a:pPr algn="ctr">
                        <a:defRPr sz="1000" b="1">
                          <a:solidFill>
                            <a:srgbClr val="0B5394"/>
                          </a:solidFill>
                        </a:defRPr>
                      </a:pPr>
                      <a:r>
                        <a:t>Score</a:t>
                      </a:r>
                    </a:p>
                  </a:txBody>
                  <a:tcPr>
                    <a:solidFill>
                      <a:srgbClr val="EBF0F8"/>
                    </a:solidFill>
                  </a:tcPr>
                </a:tc>
                <a:tc>
                  <a:txBody>
                    <a:bodyPr wrap="square" lIns="50800" rIns="50800" tIns="25400" bIns="25400"/>
                    <a:lstStyle/>
                    <a:p>
                      <a:pPr algn="ctr">
                        <a:defRPr sz="1000" b="1">
                          <a:solidFill>
                            <a:srgbClr val="0B5394"/>
                          </a:solidFill>
                        </a:defRPr>
                      </a:pPr>
                      <a:r>
                        <a:t>Tokens</a:t>
                      </a:r>
                    </a:p>
                  </a:txBody>
                  <a:tcPr>
                    <a:solidFill>
                      <a:srgbClr val="EBF0F8"/>
                    </a:solidFill>
                  </a:tcPr>
                </a:tc>
                <a:tc>
                  <a:txBody>
                    <a:bodyPr wrap="square" lIns="50800" rIns="50800" tIns="25400" bIns="25400"/>
                    <a:lstStyle/>
                    <a:p>
                      <a:pPr algn="ctr">
                        <a:defRPr sz="1000" b="1">
                          <a:solidFill>
                            <a:srgbClr val="0B5394"/>
                          </a:solidFill>
                        </a:defRPr>
                      </a:pPr>
                      <a:r>
                        <a:t>Latency (ms)</a:t>
                      </a:r>
                    </a:p>
                  </a:txBody>
                  <a:tcPr>
                    <a:solidFill>
                      <a:srgbClr val="EBF0F8"/>
                    </a:solidFill>
                  </a:tcPr>
                </a:tc>
                <a:tc>
                  <a:txBody>
                    <a:bodyPr wrap="square" lIns="50800" rIns="50800" tIns="25400" bIns="25400"/>
                    <a:lstStyle/>
                    <a:p>
                      <a:pPr algn="ctr">
                        <a:defRPr sz="1000" b="1">
                          <a:solidFill>
                            <a:srgbClr val="0B5394"/>
                          </a:solidFill>
                        </a:defRPr>
                      </a:pPr>
                      <a:r>
                        <a:t>Cost</a:t>
                      </a:r>
                    </a:p>
                  </a:txBody>
                  <a:tcPr>
                    <a:solidFill>
                      <a:srgbClr val="EBF0F8"/>
                    </a:solidFill>
                  </a:tcPr>
                </a:tc>
              </a:tr>
              <a:tr h="320040">
                <a:tc>
                  <a:txBody>
                    <a:bodyPr wrap="square" lIns="50800" rIns="50800" tIns="25400" bIns="25400"/>
                    <a:lstStyle/>
                    <a:p>
                      <a:pPr algn="ctr">
                        <a:defRPr sz="900" b="0">
                          <a:solidFill>
                            <a:srgbClr val="1B2A4A"/>
                          </a:solidFill>
                        </a:defRPr>
                      </a:pPr>
                      <a:r>
                        <a:t>0</a:t>
                      </a:r>
                    </a:p>
                  </a:txBody>
                  <a:tcPr>
                    <a:solidFill>
                      <a:srgbClr val="FFFFFF"/>
                    </a:solidFill>
                  </a:tcPr>
                </a:tc>
                <a:tc>
                  <a:txBody>
                    <a:bodyPr wrap="square" lIns="50800" rIns="50800" tIns="25400" bIns="25400"/>
                    <a:lstStyle/>
                    <a:p>
                      <a:pPr algn="l">
                        <a:defRPr sz="900" b="0">
                          <a:solidFill>
                            <a:srgbClr val="1B2A4A"/>
                          </a:solidFill>
                        </a:defRPr>
                      </a:pPr>
                      <a:r>
                        <a:t>A company has 120 employees. 40% work remotely, 30...</a:t>
                      </a:r>
                    </a:p>
                  </a:txBody>
                  <a:tcPr>
                    <a:solidFill>
                      <a:srgbClr val="FFFFFF"/>
                    </a:solidFill>
                  </a:tcPr>
                </a:tc>
                <a:tc>
                  <a:txBody>
                    <a:bodyPr wrap="square" lIns="50800" rIns="50800" tIns="25400" bIns="25400"/>
                    <a:lstStyle/>
                    <a:p>
                      <a:pPr algn="r">
                        <a:defRPr sz="900" b="0">
                          <a:solidFill>
                            <a:srgbClr val="3B8C1C"/>
                          </a:solidFill>
                        </a:defRPr>
                      </a:pPr>
                      <a:r>
                        <a:t>8.60</a:t>
                      </a:r>
                    </a:p>
                  </a:txBody>
                  <a:tcPr>
                    <a:solidFill>
                      <a:srgbClr val="FFFFFF"/>
                    </a:solidFill>
                  </a:tcPr>
                </a:tc>
                <a:tc>
                  <a:txBody>
                    <a:bodyPr wrap="square" lIns="50800" rIns="50800" tIns="25400" bIns="25400"/>
                    <a:lstStyle/>
                    <a:p>
                      <a:pPr algn="r">
                        <a:defRPr sz="900" b="0">
                          <a:solidFill>
                            <a:srgbClr val="1B2A4A"/>
                          </a:solidFill>
                        </a:defRPr>
                      </a:pPr>
                      <a:r>
                        <a:t>920</a:t>
                      </a:r>
                    </a:p>
                  </a:txBody>
                  <a:tcPr>
                    <a:solidFill>
                      <a:srgbClr val="FFFFFF"/>
                    </a:solidFill>
                  </a:tcPr>
                </a:tc>
                <a:tc>
                  <a:txBody>
                    <a:bodyPr wrap="square" lIns="50800" rIns="50800" tIns="25400" bIns="25400"/>
                    <a:lstStyle/>
                    <a:p>
                      <a:pPr algn="r">
                        <a:defRPr sz="900" b="0">
                          <a:solidFill>
                            <a:srgbClr val="1B2A4A"/>
                          </a:solidFill>
                        </a:defRPr>
                      </a:pPr>
                      <a:r>
                        <a:t>16781</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1</a:t>
                      </a:r>
                    </a:p>
                  </a:txBody>
                  <a:tcPr>
                    <a:solidFill>
                      <a:srgbClr val="F9FAFC"/>
                    </a:solidFill>
                  </a:tcPr>
                </a:tc>
                <a:tc>
                  <a:txBody>
                    <a:bodyPr wrap="square" lIns="50800" rIns="50800" tIns="25400" bIns="25400"/>
                    <a:lstStyle/>
                    <a:p>
                      <a:pPr algn="l">
                        <a:defRPr sz="900" b="0">
                          <a:solidFill>
                            <a:srgbClr val="1B2A4A"/>
                          </a:solidFill>
                        </a:defRPr>
                      </a:pPr>
                      <a:r>
                        <a:t>Three friends — Alice, Bob, and Carol — are decidi...</a:t>
                      </a:r>
                    </a:p>
                  </a:txBody>
                  <a:tcPr>
                    <a:solidFill>
                      <a:srgbClr val="F9FAFC"/>
                    </a:solidFill>
                  </a:tcPr>
                </a:tc>
                <a:tc>
                  <a:txBody>
                    <a:bodyPr wrap="square" lIns="50800" rIns="50800" tIns="25400" bIns="25400"/>
                    <a:lstStyle/>
                    <a:p>
                      <a:pPr algn="r">
                        <a:defRPr sz="900" b="0">
                          <a:solidFill>
                            <a:srgbClr val="3A8C1C"/>
                          </a:solidFill>
                        </a:defRPr>
                      </a:pPr>
                      <a:r>
                        <a:t>8.63</a:t>
                      </a:r>
                    </a:p>
                  </a:txBody>
                  <a:tcPr>
                    <a:solidFill>
                      <a:srgbClr val="F9FAFC"/>
                    </a:solidFill>
                  </a:tcPr>
                </a:tc>
                <a:tc>
                  <a:txBody>
                    <a:bodyPr wrap="square" lIns="50800" rIns="50800" tIns="25400" bIns="25400"/>
                    <a:lstStyle/>
                    <a:p>
                      <a:pPr algn="r">
                        <a:defRPr sz="900" b="0">
                          <a:solidFill>
                            <a:srgbClr val="1B2A4A"/>
                          </a:solidFill>
                        </a:defRPr>
                      </a:pPr>
                      <a:r>
                        <a:t>855</a:t>
                      </a:r>
                    </a:p>
                  </a:txBody>
                  <a:tcPr>
                    <a:solidFill>
                      <a:srgbClr val="F9FAFC"/>
                    </a:solidFill>
                  </a:tcPr>
                </a:tc>
                <a:tc>
                  <a:txBody>
                    <a:bodyPr wrap="square" lIns="50800" rIns="50800" tIns="25400" bIns="25400"/>
                    <a:lstStyle/>
                    <a:p>
                      <a:pPr algn="r">
                        <a:defRPr sz="900" b="0">
                          <a:solidFill>
                            <a:srgbClr val="1B2A4A"/>
                          </a:solidFill>
                        </a:defRPr>
                      </a:pPr>
                      <a:r>
                        <a:t>10141</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2</a:t>
                      </a:r>
                    </a:p>
                  </a:txBody>
                  <a:tcPr>
                    <a:solidFill>
                      <a:srgbClr val="FFFFFF"/>
                    </a:solidFill>
                  </a:tcPr>
                </a:tc>
                <a:tc>
                  <a:txBody>
                    <a:bodyPr wrap="square" lIns="50800" rIns="50800" tIns="25400" bIns="25400"/>
                    <a:lstStyle/>
                    <a:p>
                      <a:pPr algn="l">
                        <a:defRPr sz="900" b="0">
                          <a:solidFill>
                            <a:srgbClr val="1B2A4A"/>
                          </a:solidFill>
                        </a:defRPr>
                      </a:pPr>
                      <a:r>
                        <a:t>A conference has 4 sessions (A, B, C, D) and 3 tim...</a:t>
                      </a:r>
                    </a:p>
                  </a:txBody>
                  <a:tcPr>
                    <a:solidFill>
                      <a:srgbClr val="FFFFFF"/>
                    </a:solidFill>
                  </a:tcPr>
                </a:tc>
                <a:tc>
                  <a:txBody>
                    <a:bodyPr wrap="square" lIns="50800" rIns="50800" tIns="25400" bIns="25400"/>
                    <a:lstStyle/>
                    <a:p>
                      <a:pPr algn="r">
                        <a:defRPr sz="900" b="0">
                          <a:solidFill>
                            <a:srgbClr val="608C1C"/>
                          </a:solidFill>
                        </a:defRPr>
                      </a:pPr>
                      <a:r>
                        <a:t>6.95</a:t>
                      </a:r>
                    </a:p>
                  </a:txBody>
                  <a:tcPr>
                    <a:solidFill>
                      <a:srgbClr val="FFFFFF"/>
                    </a:solidFill>
                  </a:tcPr>
                </a:tc>
                <a:tc>
                  <a:txBody>
                    <a:bodyPr wrap="square" lIns="50800" rIns="50800" tIns="25400" bIns="25400"/>
                    <a:lstStyle/>
                    <a:p>
                      <a:pPr algn="r">
                        <a:defRPr sz="900" b="0">
                          <a:solidFill>
                            <a:srgbClr val="1B2A4A"/>
                          </a:solidFill>
                        </a:defRPr>
                      </a:pPr>
                      <a:r>
                        <a:t>3102</a:t>
                      </a:r>
                    </a:p>
                  </a:txBody>
                  <a:tcPr>
                    <a:solidFill>
                      <a:srgbClr val="FFFFFF"/>
                    </a:solidFill>
                  </a:tcPr>
                </a:tc>
                <a:tc>
                  <a:txBody>
                    <a:bodyPr wrap="square" lIns="50800" rIns="50800" tIns="25400" bIns="25400"/>
                    <a:lstStyle/>
                    <a:p>
                      <a:pPr algn="r">
                        <a:defRPr sz="900" b="0">
                          <a:solidFill>
                            <a:srgbClr val="1B2A4A"/>
                          </a:solidFill>
                        </a:defRPr>
                      </a:pPr>
                      <a:r>
                        <a:t>44189</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3</a:t>
                      </a:r>
                    </a:p>
                  </a:txBody>
                  <a:tcPr>
                    <a:solidFill>
                      <a:srgbClr val="F9FAFC"/>
                    </a:solidFill>
                  </a:tcPr>
                </a:tc>
                <a:tc>
                  <a:txBody>
                    <a:bodyPr wrap="square" lIns="50800" rIns="50800" tIns="25400" bIns="25400"/>
                    <a:lstStyle/>
                    <a:p>
                      <a:pPr algn="l">
                        <a:defRPr sz="900" b="0">
                          <a:solidFill>
                            <a:srgbClr val="1B2A4A"/>
                          </a:solidFill>
                        </a:defRPr>
                      </a:pPr>
                      <a:r>
                        <a:t>A city introduces free public transit. Within 6 mo...</a:t>
                      </a:r>
                    </a:p>
                  </a:txBody>
                  <a:tcPr>
                    <a:solidFill>
                      <a:srgbClr val="F9FAFC"/>
                    </a:solidFill>
                  </a:tcPr>
                </a:tc>
                <a:tc>
                  <a:txBody>
                    <a:bodyPr wrap="square" lIns="50800" rIns="50800" tIns="25400" bIns="25400"/>
                    <a:lstStyle/>
                    <a:p>
                      <a:pPr algn="r">
                        <a:defRPr sz="900" b="0">
                          <a:solidFill>
                            <a:srgbClr val="4C8C1C"/>
                          </a:solidFill>
                        </a:defRPr>
                      </a:pPr>
                      <a:r>
                        <a:t>7.82</a:t>
                      </a:r>
                    </a:p>
                  </a:txBody>
                  <a:tcPr>
                    <a:solidFill>
                      <a:srgbClr val="F9FAFC"/>
                    </a:solidFill>
                  </a:tcPr>
                </a:tc>
                <a:tc>
                  <a:txBody>
                    <a:bodyPr wrap="square" lIns="50800" rIns="50800" tIns="25400" bIns="25400"/>
                    <a:lstStyle/>
                    <a:p>
                      <a:pPr algn="r">
                        <a:defRPr sz="900" b="0">
                          <a:solidFill>
                            <a:srgbClr val="1B2A4A"/>
                          </a:solidFill>
                        </a:defRPr>
                      </a:pPr>
                      <a:r>
                        <a:t>1772</a:t>
                      </a:r>
                    </a:p>
                  </a:txBody>
                  <a:tcPr>
                    <a:solidFill>
                      <a:srgbClr val="F9FAFC"/>
                    </a:solidFill>
                  </a:tcPr>
                </a:tc>
                <a:tc>
                  <a:txBody>
                    <a:bodyPr wrap="square" lIns="50800" rIns="50800" tIns="25400" bIns="25400"/>
                    <a:lstStyle/>
                    <a:p>
                      <a:pPr algn="r">
                        <a:defRPr sz="900" b="0">
                          <a:solidFill>
                            <a:srgbClr val="1B2A4A"/>
                          </a:solidFill>
                        </a:defRPr>
                      </a:pPr>
                      <a:r>
                        <a:t>23844</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4</a:t>
                      </a:r>
                    </a:p>
                  </a:txBody>
                  <a:tcPr>
                    <a:solidFill>
                      <a:srgbClr val="FFFFFF"/>
                    </a:solidFill>
                  </a:tcPr>
                </a:tc>
                <a:tc>
                  <a:txBody>
                    <a:bodyPr wrap="square" lIns="50800" rIns="50800" tIns="25400" bIns="25400"/>
                    <a:lstStyle/>
                    <a:p>
                      <a:pPr algn="l">
                        <a:defRPr sz="900" b="0">
                          <a:solidFill>
                            <a:srgbClr val="1B2A4A"/>
                          </a:solidFill>
                        </a:defRPr>
                      </a:pPr>
                      <a:r>
                        <a:t>Consider this argument: 'Countries with higher cho...</a:t>
                      </a:r>
                    </a:p>
                  </a:txBody>
                  <a:tcPr>
                    <a:solidFill>
                      <a:srgbClr val="FFFFFF"/>
                    </a:solidFill>
                  </a:tcPr>
                </a:tc>
                <a:tc>
                  <a:txBody>
                    <a:bodyPr wrap="square" lIns="50800" rIns="50800" tIns="25400" bIns="25400"/>
                    <a:lstStyle/>
                    <a:p>
                      <a:pPr algn="r">
                        <a:defRPr sz="900" b="0">
                          <a:solidFill>
                            <a:srgbClr val="5E8C1C"/>
                          </a:solidFill>
                        </a:defRPr>
                      </a:pPr>
                      <a:r>
                        <a:t>7.05</a:t>
                      </a:r>
                    </a:p>
                  </a:txBody>
                  <a:tcPr>
                    <a:solidFill>
                      <a:srgbClr val="FFFFFF"/>
                    </a:solidFill>
                  </a:tcPr>
                </a:tc>
                <a:tc>
                  <a:txBody>
                    <a:bodyPr wrap="square" lIns="50800" rIns="50800" tIns="25400" bIns="25400"/>
                    <a:lstStyle/>
                    <a:p>
                      <a:pPr algn="r">
                        <a:defRPr sz="900" b="0">
                          <a:solidFill>
                            <a:srgbClr val="1B2A4A"/>
                          </a:solidFill>
                        </a:defRPr>
                      </a:pPr>
                      <a:r>
                        <a:t>1405</a:t>
                      </a:r>
                    </a:p>
                  </a:txBody>
                  <a:tcPr>
                    <a:solidFill>
                      <a:srgbClr val="FFFFFF"/>
                    </a:solidFill>
                  </a:tcPr>
                </a:tc>
                <a:tc>
                  <a:txBody>
                    <a:bodyPr wrap="square" lIns="50800" rIns="50800" tIns="25400" bIns="25400"/>
                    <a:lstStyle/>
                    <a:p>
                      <a:pPr algn="r">
                        <a:defRPr sz="900" b="0">
                          <a:solidFill>
                            <a:srgbClr val="1B2A4A"/>
                          </a:solidFill>
                        </a:defRPr>
                      </a:pPr>
                      <a:r>
                        <a:t>18649</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5</a:t>
                      </a:r>
                    </a:p>
                  </a:txBody>
                  <a:tcPr>
                    <a:solidFill>
                      <a:srgbClr val="F9FAFC"/>
                    </a:solidFill>
                  </a:tcPr>
                </a:tc>
                <a:tc>
                  <a:txBody>
                    <a:bodyPr wrap="square" lIns="50800" rIns="50800" tIns="25400" bIns="25400"/>
                    <a:lstStyle/>
                    <a:p>
                      <a:pPr algn="l">
                        <a:defRPr sz="900" b="0">
                          <a:solidFill>
                            <a:srgbClr val="1B2A4A"/>
                          </a:solidFill>
                        </a:defRPr>
                      </a:pPr>
                      <a:r>
                        <a:t>A medical test for a rare disease has 99% sensitiv...</a:t>
                      </a:r>
                    </a:p>
                  </a:txBody>
                  <a:tcPr>
                    <a:solidFill>
                      <a:srgbClr val="F9FAFC"/>
                    </a:solidFill>
                  </a:tcPr>
                </a:tc>
                <a:tc>
                  <a:txBody>
                    <a:bodyPr wrap="square" lIns="50800" rIns="50800" tIns="25400" bIns="25400"/>
                    <a:lstStyle/>
                    <a:p>
                      <a:pPr algn="r">
                        <a:defRPr sz="900" b="0">
                          <a:solidFill>
                            <a:srgbClr val="398C1C"/>
                          </a:solidFill>
                        </a:defRPr>
                      </a:pPr>
                      <a:r>
                        <a:t>8.67</a:t>
                      </a:r>
                    </a:p>
                  </a:txBody>
                  <a:tcPr>
                    <a:solidFill>
                      <a:srgbClr val="F9FAFC"/>
                    </a:solidFill>
                  </a:tcPr>
                </a:tc>
                <a:tc>
                  <a:txBody>
                    <a:bodyPr wrap="square" lIns="50800" rIns="50800" tIns="25400" bIns="25400"/>
                    <a:lstStyle/>
                    <a:p>
                      <a:pPr algn="r">
                        <a:defRPr sz="900" b="0">
                          <a:solidFill>
                            <a:srgbClr val="1B2A4A"/>
                          </a:solidFill>
                        </a:defRPr>
                      </a:pPr>
                      <a:r>
                        <a:t>1280</a:t>
                      </a:r>
                    </a:p>
                  </a:txBody>
                  <a:tcPr>
                    <a:solidFill>
                      <a:srgbClr val="F9FAFC"/>
                    </a:solidFill>
                  </a:tcPr>
                </a:tc>
                <a:tc>
                  <a:txBody>
                    <a:bodyPr wrap="square" lIns="50800" rIns="50800" tIns="25400" bIns="25400"/>
                    <a:lstStyle/>
                    <a:p>
                      <a:pPr algn="r">
                        <a:defRPr sz="900" b="0">
                          <a:solidFill>
                            <a:srgbClr val="1B2A4A"/>
                          </a:solidFill>
                        </a:defRPr>
                      </a:pPr>
                      <a:r>
                        <a:t>16568</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6</a:t>
                      </a:r>
                    </a:p>
                  </a:txBody>
                  <a:tcPr>
                    <a:solidFill>
                      <a:srgbClr val="FFFFFF"/>
                    </a:solidFill>
                  </a:tcPr>
                </a:tc>
                <a:tc>
                  <a:txBody>
                    <a:bodyPr wrap="square" lIns="50800" rIns="50800" tIns="25400" bIns="25400"/>
                    <a:lstStyle/>
                    <a:p>
                      <a:pPr algn="l">
                        <a:defRPr sz="900" b="0">
                          <a:solidFill>
                            <a:srgbClr val="1B2A4A"/>
                          </a:solidFill>
                        </a:defRPr>
                      </a:pPr>
                      <a:r>
                        <a:t>A startup has $500K remaining runway and 6 months ...</a:t>
                      </a:r>
                    </a:p>
                  </a:txBody>
                  <a:tcPr>
                    <a:solidFill>
                      <a:srgbClr val="FFFFFF"/>
                    </a:solidFill>
                  </a:tcPr>
                </a:tc>
                <a:tc>
                  <a:txBody>
                    <a:bodyPr wrap="square" lIns="50800" rIns="50800" tIns="25400" bIns="25400"/>
                    <a:lstStyle/>
                    <a:p>
                      <a:pPr algn="r">
                        <a:defRPr sz="900" b="0">
                          <a:solidFill>
                            <a:srgbClr val="698C1C"/>
                          </a:solidFill>
                        </a:defRPr>
                      </a:pPr>
                      <a:r>
                        <a:t>6.57</a:t>
                      </a:r>
                    </a:p>
                  </a:txBody>
                  <a:tcPr>
                    <a:solidFill>
                      <a:srgbClr val="FFFFFF"/>
                    </a:solidFill>
                  </a:tcPr>
                </a:tc>
                <a:tc>
                  <a:txBody>
                    <a:bodyPr wrap="square" lIns="50800" rIns="50800" tIns="25400" bIns="25400"/>
                    <a:lstStyle/>
                    <a:p>
                      <a:pPr algn="r">
                        <a:defRPr sz="900" b="0">
                          <a:solidFill>
                            <a:srgbClr val="1B2A4A"/>
                          </a:solidFill>
                        </a:defRPr>
                      </a:pPr>
                      <a:r>
                        <a:t>1546</a:t>
                      </a:r>
                    </a:p>
                  </a:txBody>
                  <a:tcPr>
                    <a:solidFill>
                      <a:srgbClr val="FFFFFF"/>
                    </a:solidFill>
                  </a:tcPr>
                </a:tc>
                <a:tc>
                  <a:txBody>
                    <a:bodyPr wrap="square" lIns="50800" rIns="50800" tIns="25400" bIns="25400"/>
                    <a:lstStyle/>
                    <a:p>
                      <a:pPr algn="r">
                        <a:defRPr sz="900" b="0">
                          <a:solidFill>
                            <a:srgbClr val="1B2A4A"/>
                          </a:solidFill>
                        </a:defRPr>
                      </a:pPr>
                      <a:r>
                        <a:t>20169</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7</a:t>
                      </a:r>
                    </a:p>
                  </a:txBody>
                  <a:tcPr>
                    <a:solidFill>
                      <a:srgbClr val="F9FAFC"/>
                    </a:solidFill>
                  </a:tcPr>
                </a:tc>
                <a:tc>
                  <a:txBody>
                    <a:bodyPr wrap="square" lIns="50800" rIns="50800" tIns="25400" bIns="25400"/>
                    <a:lstStyle/>
                    <a:p>
                      <a:pPr algn="l">
                        <a:defRPr sz="900" b="0">
                          <a:solidFill>
                            <a:srgbClr val="1B2A4A"/>
                          </a:solidFill>
                        </a:defRPr>
                      </a:pPr>
                      <a:r>
                        <a:t>Explain why the following scenario creates a feedb...</a:t>
                      </a:r>
                    </a:p>
                  </a:txBody>
                  <a:tcPr>
                    <a:solidFill>
                      <a:srgbClr val="F9FAFC"/>
                    </a:solidFill>
                  </a:tcPr>
                </a:tc>
                <a:tc>
                  <a:txBody>
                    <a:bodyPr wrap="square" lIns="50800" rIns="50800" tIns="25400" bIns="25400"/>
                    <a:lstStyle/>
                    <a:p>
                      <a:pPr algn="r">
                        <a:defRPr sz="900" b="0">
                          <a:solidFill>
                            <a:srgbClr val="578C1C"/>
                          </a:solidFill>
                        </a:defRPr>
                      </a:pPr>
                      <a:r>
                        <a:t>7.33</a:t>
                      </a:r>
                    </a:p>
                  </a:txBody>
                  <a:tcPr>
                    <a:solidFill>
                      <a:srgbClr val="F9FAFC"/>
                    </a:solidFill>
                  </a:tcPr>
                </a:tc>
                <a:tc>
                  <a:txBody>
                    <a:bodyPr wrap="square" lIns="50800" rIns="50800" tIns="25400" bIns="25400"/>
                    <a:lstStyle/>
                    <a:p>
                      <a:pPr algn="r">
                        <a:defRPr sz="900" b="0">
                          <a:solidFill>
                            <a:srgbClr val="1B2A4A"/>
                          </a:solidFill>
                        </a:defRPr>
                      </a:pPr>
                      <a:r>
                        <a:t>1258</a:t>
                      </a:r>
                    </a:p>
                  </a:txBody>
                  <a:tcPr>
                    <a:solidFill>
                      <a:srgbClr val="F9FAFC"/>
                    </a:solidFill>
                  </a:tcPr>
                </a:tc>
                <a:tc>
                  <a:txBody>
                    <a:bodyPr wrap="square" lIns="50800" rIns="50800" tIns="25400" bIns="25400"/>
                    <a:lstStyle/>
                    <a:p>
                      <a:pPr algn="r">
                        <a:defRPr sz="900" b="0">
                          <a:solidFill>
                            <a:srgbClr val="1B2A4A"/>
                          </a:solidFill>
                        </a:defRPr>
                      </a:pPr>
                      <a:r>
                        <a:t>16309</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8</a:t>
                      </a:r>
                    </a:p>
                  </a:txBody>
                  <a:tcPr>
                    <a:solidFill>
                      <a:srgbClr val="FFFFFF"/>
                    </a:solidFill>
                  </a:tcPr>
                </a:tc>
                <a:tc>
                  <a:txBody>
                    <a:bodyPr wrap="square" lIns="50800" rIns="50800" tIns="25400" bIns="25400"/>
                    <a:lstStyle/>
                    <a:p>
                      <a:pPr algn="l">
                        <a:defRPr sz="900" b="0">
                          <a:solidFill>
                            <a:srgbClr val="1B2A4A"/>
                          </a:solidFill>
                        </a:defRPr>
                      </a:pPr>
                      <a:r>
                        <a:t>A company policy states: 'Employees who complete t...</a:t>
                      </a:r>
                    </a:p>
                  </a:txBody>
                  <a:tcPr>
                    <a:solidFill>
                      <a:srgbClr val="FFFFFF"/>
                    </a:solidFill>
                  </a:tcPr>
                </a:tc>
                <a:tc>
                  <a:txBody>
                    <a:bodyPr wrap="square" lIns="50800" rIns="50800" tIns="25400" bIns="25400"/>
                    <a:lstStyle/>
                    <a:p>
                      <a:pPr algn="r">
                        <a:defRPr sz="900" b="0">
                          <a:solidFill>
                            <a:srgbClr val="8C821C"/>
                          </a:solidFill>
                        </a:defRPr>
                      </a:pPr>
                      <a:r>
                        <a:t>4.55</a:t>
                      </a:r>
                    </a:p>
                  </a:txBody>
                  <a:tcPr>
                    <a:solidFill>
                      <a:srgbClr val="FFFFFF"/>
                    </a:solidFill>
                  </a:tcPr>
                </a:tc>
                <a:tc>
                  <a:txBody>
                    <a:bodyPr wrap="square" lIns="50800" rIns="50800" tIns="25400" bIns="25400"/>
                    <a:lstStyle/>
                    <a:p>
                      <a:pPr algn="r">
                        <a:defRPr sz="900" b="0">
                          <a:solidFill>
                            <a:srgbClr val="1B2A4A"/>
                          </a:solidFill>
                        </a:defRPr>
                      </a:pPr>
                      <a:r>
                        <a:t>752</a:t>
                      </a:r>
                    </a:p>
                  </a:txBody>
                  <a:tcPr>
                    <a:solidFill>
                      <a:srgbClr val="FFFFFF"/>
                    </a:solidFill>
                  </a:tcPr>
                </a:tc>
                <a:tc>
                  <a:txBody>
                    <a:bodyPr wrap="square" lIns="50800" rIns="50800" tIns="25400" bIns="25400"/>
                    <a:lstStyle/>
                    <a:p>
                      <a:pPr algn="r">
                        <a:defRPr sz="900" b="0">
                          <a:solidFill>
                            <a:srgbClr val="1B2A4A"/>
                          </a:solidFill>
                        </a:defRPr>
                      </a:pPr>
                      <a:r>
                        <a:t>8359</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9</a:t>
                      </a:r>
                    </a:p>
                  </a:txBody>
                  <a:tcPr>
                    <a:solidFill>
                      <a:srgbClr val="F9FAFC"/>
                    </a:solidFill>
                  </a:tcPr>
                </a:tc>
                <a:tc>
                  <a:txBody>
                    <a:bodyPr wrap="square" lIns="50800" rIns="50800" tIns="25400" bIns="25400"/>
                    <a:lstStyle/>
                    <a:p>
                      <a:pPr algn="l">
                        <a:defRPr sz="900" b="0">
                          <a:solidFill>
                            <a:srgbClr val="1B2A4A"/>
                          </a:solidFill>
                        </a:defRPr>
                      </a:pPr>
                      <a:r>
                        <a:t>A hospital emergency department must design a tria...</a:t>
                      </a:r>
                    </a:p>
                  </a:txBody>
                  <a:tcPr>
                    <a:solidFill>
                      <a:srgbClr val="F9FAFC"/>
                    </a:solidFill>
                  </a:tcPr>
                </a:tc>
                <a:tc>
                  <a:txBody>
                    <a:bodyPr wrap="square" lIns="50800" rIns="50800" tIns="25400" bIns="25400"/>
                    <a:lstStyle/>
                    <a:p>
                      <a:pPr algn="r">
                        <a:defRPr sz="900" b="0">
                          <a:solidFill>
                            <a:srgbClr val="7F8C1C"/>
                          </a:solidFill>
                        </a:defRPr>
                      </a:pPr>
                      <a:r>
                        <a:t>5.55</a:t>
                      </a:r>
                    </a:p>
                  </a:txBody>
                  <a:tcPr>
                    <a:solidFill>
                      <a:srgbClr val="F9FAFC"/>
                    </a:solidFill>
                  </a:tcPr>
                </a:tc>
                <a:tc>
                  <a:txBody>
                    <a:bodyPr wrap="square" lIns="50800" rIns="50800" tIns="25400" bIns="25400"/>
                    <a:lstStyle/>
                    <a:p>
                      <a:pPr algn="r">
                        <a:defRPr sz="900" b="0">
                          <a:solidFill>
                            <a:srgbClr val="1B2A4A"/>
                          </a:solidFill>
                        </a:defRPr>
                      </a:pPr>
                      <a:r>
                        <a:t>2637</a:t>
                      </a:r>
                    </a:p>
                  </a:txBody>
                  <a:tcPr>
                    <a:solidFill>
                      <a:srgbClr val="F9FAFC"/>
                    </a:solidFill>
                  </a:tcPr>
                </a:tc>
                <a:tc>
                  <a:txBody>
                    <a:bodyPr wrap="square" lIns="50800" rIns="50800" tIns="25400" bIns="25400"/>
                    <a:lstStyle/>
                    <a:p>
                      <a:pPr algn="r">
                        <a:defRPr sz="900" b="0">
                          <a:solidFill>
                            <a:srgbClr val="1B2A4A"/>
                          </a:solidFill>
                        </a:defRPr>
                      </a:pPr>
                      <a:r>
                        <a:t>36382</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wrap="square" lIns="50800" rIns="50800" tIns="25400" bIns="25400"/>
                    <a:lstStyle/>
                    <a:p>
                      <a:pPr algn="ctr">
                        <a:defRPr sz="900" b="0">
                          <a:solidFill>
                            <a:srgbClr val="1B2A4A"/>
                          </a:solidFill>
                        </a:defRPr>
                      </a:pPr>
                      <a:r>
                        <a:t>10</a:t>
                      </a:r>
                    </a:p>
                  </a:txBody>
                  <a:tcPr>
                    <a:solidFill>
                      <a:srgbClr val="FFFFFF"/>
                    </a:solidFill>
                  </a:tcPr>
                </a:tc>
                <a:tc>
                  <a:txBody>
                    <a:bodyPr wrap="square" lIns="50800" rIns="50800" tIns="25400" bIns="25400"/>
                    <a:lstStyle/>
                    <a:p>
                      <a:pPr algn="l">
                        <a:defRPr sz="900" b="0">
                          <a:solidFill>
                            <a:srgbClr val="1B2A4A"/>
                          </a:solidFill>
                        </a:defRPr>
                      </a:pPr>
                      <a:r>
                        <a:t>Two competing firms must simultaneously set their ...</a:t>
                      </a:r>
                    </a:p>
                  </a:txBody>
                  <a:tcPr>
                    <a:solidFill>
                      <a:srgbClr val="FFFFFF"/>
                    </a:solidFill>
                  </a:tcPr>
                </a:tc>
                <a:tc>
                  <a:txBody>
                    <a:bodyPr wrap="square" lIns="50800" rIns="50800" tIns="25400" bIns="25400"/>
                    <a:lstStyle/>
                    <a:p>
                      <a:pPr algn="r">
                        <a:defRPr sz="900" b="0">
                          <a:solidFill>
                            <a:srgbClr val="8C641C"/>
                          </a:solidFill>
                        </a:defRPr>
                      </a:pPr>
                      <a:r>
                        <a:t>3.25</a:t>
                      </a:r>
                    </a:p>
                  </a:txBody>
                  <a:tcPr>
                    <a:solidFill>
                      <a:srgbClr val="FFFFFF"/>
                    </a:solidFill>
                  </a:tcPr>
                </a:tc>
                <a:tc>
                  <a:txBody>
                    <a:bodyPr wrap="square" lIns="50800" rIns="50800" tIns="25400" bIns="25400"/>
                    <a:lstStyle/>
                    <a:p>
                      <a:pPr algn="r">
                        <a:defRPr sz="900" b="0">
                          <a:solidFill>
                            <a:srgbClr val="1B2A4A"/>
                          </a:solidFill>
                        </a:defRPr>
                      </a:pPr>
                      <a:r>
                        <a:t>1945</a:t>
                      </a:r>
                    </a:p>
                  </a:txBody>
                  <a:tcPr>
                    <a:solidFill>
                      <a:srgbClr val="FFFFFF"/>
                    </a:solidFill>
                  </a:tcPr>
                </a:tc>
                <a:tc>
                  <a:txBody>
                    <a:bodyPr wrap="square" lIns="50800" rIns="50800" tIns="25400" bIns="25400"/>
                    <a:lstStyle/>
                    <a:p>
                      <a:pPr algn="r">
                        <a:defRPr sz="900" b="0">
                          <a:solidFill>
                            <a:srgbClr val="1B2A4A"/>
                          </a:solidFill>
                        </a:defRPr>
                      </a:pPr>
                      <a:r>
                        <a:t>25286</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r>
              <a:tr h="320040">
                <a:tc>
                  <a:txBody>
                    <a:bodyPr wrap="square" lIns="50800" rIns="50800" tIns="25400" bIns="25400"/>
                    <a:lstStyle/>
                    <a:p>
                      <a:pPr algn="ctr">
                        <a:defRPr sz="900" b="0">
                          <a:solidFill>
                            <a:srgbClr val="1B2A4A"/>
                          </a:solidFill>
                        </a:defRPr>
                      </a:pPr>
                      <a:r>
                        <a:t>11</a:t>
                      </a:r>
                    </a:p>
                  </a:txBody>
                  <a:tcPr>
                    <a:solidFill>
                      <a:srgbClr val="F9FAFC"/>
                    </a:solidFill>
                  </a:tcPr>
                </a:tc>
                <a:tc>
                  <a:txBody>
                    <a:bodyPr wrap="square" lIns="50800" rIns="50800" tIns="25400" bIns="25400"/>
                    <a:lstStyle/>
                    <a:p>
                      <a:pPr algn="l">
                        <a:defRPr sz="900" b="0">
                          <a:solidFill>
                            <a:srgbClr val="1B2A4A"/>
                          </a:solidFill>
                        </a:defRPr>
                      </a:pPr>
                      <a:r>
                        <a:t>Three bidders — Anya, Bram, and Carla — are biddin...</a:t>
                      </a:r>
                    </a:p>
                  </a:txBody>
                  <a:tcPr>
                    <a:solidFill>
                      <a:srgbClr val="F9FAFC"/>
                    </a:solidFill>
                  </a:tcPr>
                </a:tc>
                <a:tc>
                  <a:txBody>
                    <a:bodyPr wrap="square" lIns="50800" rIns="50800" tIns="25400" bIns="25400"/>
                    <a:lstStyle/>
                    <a:p>
                      <a:pPr algn="r">
                        <a:defRPr sz="900" b="0">
                          <a:solidFill>
                            <a:srgbClr val="4E8C1C"/>
                          </a:solidFill>
                        </a:defRPr>
                      </a:pPr>
                      <a:r>
                        <a:t>7.73</a:t>
                      </a:r>
                    </a:p>
                  </a:txBody>
                  <a:tcPr>
                    <a:solidFill>
                      <a:srgbClr val="F9FAFC"/>
                    </a:solidFill>
                  </a:tcPr>
                </a:tc>
                <a:tc>
                  <a:txBody>
                    <a:bodyPr wrap="square" lIns="50800" rIns="50800" tIns="25400" bIns="25400"/>
                    <a:lstStyle/>
                    <a:p>
                      <a:pPr algn="r">
                        <a:defRPr sz="900" b="0">
                          <a:solidFill>
                            <a:srgbClr val="1B2A4A"/>
                          </a:solidFill>
                        </a:defRPr>
                      </a:pPr>
                      <a:r>
                        <a:t>1739</a:t>
                      </a:r>
                    </a:p>
                  </a:txBody>
                  <a:tcPr>
                    <a:solidFill>
                      <a:srgbClr val="F9FAFC"/>
                    </a:solidFill>
                  </a:tcPr>
                </a:tc>
                <a:tc>
                  <a:txBody>
                    <a:bodyPr wrap="square" lIns="50800" rIns="50800" tIns="25400" bIns="25400"/>
                    <a:lstStyle/>
                    <a:p>
                      <a:pPr algn="r">
                        <a:defRPr sz="900" b="0">
                          <a:solidFill>
                            <a:srgbClr val="1B2A4A"/>
                          </a:solidFill>
                        </a:defRPr>
                      </a:pPr>
                      <a:r>
                        <a:t>21972</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r>
              <a:tr h="320040">
                <a:tc>
                  <a:txBody>
                    <a:bodyPr/>
                    <a:lstStyle/>
                    <a:p/>
                  </a:txBody>
                  <a:tcPr>
                    <a:solidFill>
                      <a:srgbClr val="EBF0F8"/>
                    </a:solidFill>
                  </a:tcPr>
                </a:tc>
                <a:tc>
                  <a:txBody>
                    <a:bodyPr wrap="square" lIns="50800" rIns="50800" tIns="25400" bIns="25400"/>
                    <a:lstStyle/>
                    <a:p>
                      <a:pPr algn="l">
                        <a:defRPr sz="900" b="1">
                          <a:solidFill>
                            <a:srgbClr val="1B2A4A"/>
                          </a:solidFill>
                        </a:defRPr>
                      </a:pPr>
                      <a:r>
                        <a:t>Average</a:t>
                      </a:r>
                    </a:p>
                  </a:txBody>
                  <a:tcPr>
                    <a:solidFill>
                      <a:srgbClr val="EBF0F8"/>
                    </a:solidFill>
                  </a:tcPr>
                </a:tc>
                <a:tc>
                  <a:txBody>
                    <a:bodyPr wrap="square" lIns="50800" rIns="50800" tIns="25400" bIns="25400"/>
                    <a:lstStyle/>
                    <a:p>
                      <a:pPr algn="r">
                        <a:defRPr sz="900" b="1">
                          <a:solidFill>
                            <a:srgbClr val="1B2A4A"/>
                          </a:solidFill>
                        </a:defRPr>
                      </a:pPr>
                      <a:r>
                        <a:t>6.89</a:t>
                      </a:r>
                    </a:p>
                  </a:txBody>
                  <a:tcPr>
                    <a:solidFill>
                      <a:srgbClr val="EBF0F8"/>
                    </a:solidFill>
                  </a:tcPr>
                </a:tc>
                <a:tc>
                  <a:txBody>
                    <a:bodyPr wrap="square" lIns="50800" rIns="50800" tIns="25400" bIns="25400"/>
                    <a:lstStyle/>
                    <a:p>
                      <a:pPr algn="r">
                        <a:defRPr sz="900" b="1">
                          <a:solidFill>
                            <a:srgbClr val="1B2A4A"/>
                          </a:solidFill>
                        </a:defRPr>
                      </a:pPr>
                      <a:r>
                        <a:t>1601</a:t>
                      </a:r>
                    </a:p>
                  </a:txBody>
                  <a:tcPr>
                    <a:solidFill>
                      <a:srgbClr val="EBF0F8"/>
                    </a:solidFill>
                  </a:tcPr>
                </a:tc>
                <a:tc>
                  <a:txBody>
                    <a:bodyPr wrap="square" lIns="50800" rIns="50800" tIns="25400" bIns="25400"/>
                    <a:lstStyle/>
                    <a:p>
                      <a:pPr algn="r">
                        <a:defRPr sz="900" b="1">
                          <a:solidFill>
                            <a:srgbClr val="1B2A4A"/>
                          </a:solidFill>
                        </a:defRPr>
                      </a:pPr>
                      <a:r>
                        <a:t>21554</a:t>
                      </a:r>
                    </a:p>
                  </a:txBody>
                  <a:tcPr>
                    <a:solidFill>
                      <a:srgbClr val="EBF0F8"/>
                    </a:solidFill>
                  </a:tcPr>
                </a:tc>
                <a:tc>
                  <a:txBody>
                    <a:bodyPr wrap="square" lIns="50800" rIns="50800" tIns="25400" bIns="25400"/>
                    <a:lstStyle/>
                    <a:p>
                      <a:pPr algn="r">
                        <a:defRPr sz="900" b="1">
                          <a:solidFill>
                            <a:srgbClr val="1B2A4A"/>
                          </a:solidFill>
                        </a:defRPr>
                      </a:pPr>
                      <a:r>
                        <a:t>Free</a:t>
                      </a:r>
                    </a:p>
                  </a:txBody>
                  <a:tcPr>
                    <a:solidFill>
                      <a:srgbClr val="EBF0F8"/>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GPT-OSS 20B — Judge Feedback</a:t>
            </a:r>
          </a:p>
        </p:txBody>
      </p:sp>
      <p:sp>
        <p:nvSpPr>
          <p:cNvPr id="3" name="TextBox 2"/>
          <p:cNvSpPr txBox="1"/>
          <p:nvPr/>
        </p:nvSpPr>
        <p:spPr>
          <a:xfrm>
            <a:off x="457200" y="1371600"/>
            <a:ext cx="11277295" cy="274320"/>
          </a:xfrm>
          <a:prstGeom prst="rect">
            <a:avLst/>
          </a:prstGeom>
          <a:noFill/>
        </p:spPr>
        <p:txBody>
          <a:bodyPr wrap="none">
            <a:spAutoFit/>
          </a:bodyPr>
          <a:lstStyle/>
          <a:p>
            <a:pPr>
              <a:defRPr sz="1400" b="1">
                <a:solidFill>
                  <a:srgbClr val="0B5394"/>
                </a:solidFill>
              </a:defRPr>
            </a:pPr>
            <a:r>
              <a:t>Gemini 3 Flash Preview</a:t>
            </a:r>
          </a:p>
        </p:txBody>
      </p:sp>
      <p:sp>
        <p:nvSpPr>
          <p:cNvPr id="4" name="TextBox 3"/>
          <p:cNvSpPr txBox="1"/>
          <p:nvPr/>
        </p:nvSpPr>
        <p:spPr>
          <a:xfrm>
            <a:off x="640080" y="1737360"/>
            <a:ext cx="10637215" cy="457200"/>
          </a:xfrm>
          <a:prstGeom prst="rect">
            <a:avLst/>
          </a:prstGeom>
          <a:solidFill>
            <a:srgbClr val="F0F5FA"/>
          </a:solidFill>
        </p:spPr>
        <p:txBody>
          <a:bodyPr wrap="square">
            <a:spAutoFit/>
          </a:bodyPr>
          <a:lstStyle/>
          <a:p>
            <a:pPr>
              <a:defRPr sz="1100">
                <a:solidFill>
                  <a:srgbClr val="1B2A4A"/>
                </a:solidFill>
              </a:defRPr>
            </a:pPr>
            <a:r>
              <a:t>A model with good structural organization that is severely compromised by fundamental logical and mathematical failures.</a:t>
            </a:r>
          </a:p>
        </p:txBody>
      </p:sp>
      <p:sp>
        <p:nvSpPr>
          <p:cNvPr id="5" name="TextBox 4"/>
          <p:cNvSpPr txBox="1"/>
          <p:nvPr/>
        </p:nvSpPr>
        <p:spPr>
          <a:xfrm>
            <a:off x="640080" y="2286000"/>
            <a:ext cx="10637215" cy="274320"/>
          </a:xfrm>
          <a:prstGeom prst="rect">
            <a:avLst/>
          </a:prstGeom>
          <a:noFill/>
        </p:spPr>
        <p:txBody>
          <a:bodyPr wrap="square">
            <a:spAutoFit/>
          </a:bodyPr>
          <a:lstStyle/>
          <a:p>
            <a:pPr>
              <a:defRPr sz="900">
                <a:solidFill>
                  <a:srgbClr val="059669"/>
                </a:solidFill>
              </a:defRPr>
            </a:pPr>
            <a:r>
              <a:t>✓ Well-organized structure with clear distinctions between categories and steps.</a:t>
            </a:r>
          </a:p>
        </p:txBody>
      </p:sp>
      <p:sp>
        <p:nvSpPr>
          <p:cNvPr id="6" name="TextBox 5"/>
          <p:cNvSpPr txBox="1"/>
          <p:nvPr/>
        </p:nvSpPr>
        <p:spPr>
          <a:xfrm>
            <a:off x="640080" y="2606040"/>
            <a:ext cx="10637215" cy="274320"/>
          </a:xfrm>
          <a:prstGeom prst="rect">
            <a:avLst/>
          </a:prstGeom>
          <a:noFill/>
        </p:spPr>
        <p:txBody>
          <a:bodyPr wrap="square">
            <a:spAutoFit/>
          </a:bodyPr>
          <a:lstStyle/>
          <a:p>
            <a:pPr>
              <a:defRPr sz="900">
                <a:solidFill>
                  <a:srgbClr val="059669"/>
                </a:solidFill>
              </a:defRPr>
            </a:pPr>
            <a:r>
              <a:t>✓ Effective use of summary tables and transparent weighting schemes for decision-making.</a:t>
            </a:r>
          </a:p>
        </p:txBody>
      </p:sp>
      <p:sp>
        <p:nvSpPr>
          <p:cNvPr id="7" name="TextBox 6"/>
          <p:cNvSpPr txBox="1"/>
          <p:nvPr/>
        </p:nvSpPr>
        <p:spPr>
          <a:xfrm>
            <a:off x="640080" y="2926080"/>
            <a:ext cx="10637215" cy="274320"/>
          </a:xfrm>
          <a:prstGeom prst="rect">
            <a:avLst/>
          </a:prstGeom>
          <a:noFill/>
        </p:spPr>
        <p:txBody>
          <a:bodyPr wrap="square">
            <a:spAutoFit/>
          </a:bodyPr>
          <a:lstStyle/>
          <a:p>
            <a:pPr>
              <a:defRPr sz="900">
                <a:solidFill>
                  <a:srgbClr val="DC2626"/>
                </a:solidFill>
              </a:defRPr>
            </a:pPr>
            <a:r>
              <a:t>✗ Fundamental misunderstandings of core concepts like Nash Equilibria and first-order logic rules.</a:t>
            </a:r>
          </a:p>
        </p:txBody>
      </p:sp>
      <p:sp>
        <p:nvSpPr>
          <p:cNvPr id="8" name="TextBox 7"/>
          <p:cNvSpPr txBox="1"/>
          <p:nvPr/>
        </p:nvSpPr>
        <p:spPr>
          <a:xfrm>
            <a:off x="640080" y="3246120"/>
            <a:ext cx="10637215" cy="274320"/>
          </a:xfrm>
          <a:prstGeom prst="rect">
            <a:avLst/>
          </a:prstGeom>
          <a:noFill/>
        </p:spPr>
        <p:txBody>
          <a:bodyPr wrap="square">
            <a:spAutoFit/>
          </a:bodyPr>
          <a:lstStyle/>
          <a:p>
            <a:pPr>
              <a:defRPr sz="900">
                <a:solidFill>
                  <a:srgbClr val="DC2626"/>
                </a:solidFill>
              </a:defRPr>
            </a:pPr>
            <a:r>
              <a:t>✗ Major mathematical inconsistencies and non-functional code snippets in complex prompts.</a:t>
            </a:r>
          </a:p>
        </p:txBody>
      </p:sp>
      <p:sp>
        <p:nvSpPr>
          <p:cNvPr id="9" name="TextBox 8"/>
          <p:cNvSpPr txBox="1"/>
          <p:nvPr/>
        </p:nvSpPr>
        <p:spPr>
          <a:xfrm>
            <a:off x="457200" y="3840480"/>
            <a:ext cx="11277295" cy="274320"/>
          </a:xfrm>
          <a:prstGeom prst="rect">
            <a:avLst/>
          </a:prstGeom>
          <a:noFill/>
        </p:spPr>
        <p:txBody>
          <a:bodyPr wrap="none">
            <a:spAutoFit/>
          </a:bodyPr>
          <a:lstStyle/>
          <a:p>
            <a:pPr>
              <a:defRPr sz="1400" b="1">
                <a:solidFill>
                  <a:srgbClr val="0B5394"/>
                </a:solidFill>
              </a:defRPr>
            </a:pPr>
            <a:r>
              <a:t>GPT-5.2-chat-latest</a:t>
            </a:r>
          </a:p>
        </p:txBody>
      </p:sp>
      <p:sp>
        <p:nvSpPr>
          <p:cNvPr id="10" name="TextBox 9"/>
          <p:cNvSpPr txBox="1"/>
          <p:nvPr/>
        </p:nvSpPr>
        <p:spPr>
          <a:xfrm>
            <a:off x="640080" y="4206240"/>
            <a:ext cx="10637215" cy="457200"/>
          </a:xfrm>
          <a:prstGeom prst="rect">
            <a:avLst/>
          </a:prstGeom>
          <a:solidFill>
            <a:srgbClr val="F0F5FA"/>
          </a:solidFill>
        </p:spPr>
        <p:txBody>
          <a:bodyPr wrap="square">
            <a:spAutoFit/>
          </a:bodyPr>
          <a:lstStyle/>
          <a:p>
            <a:pPr>
              <a:defRPr sz="1100">
                <a:solidFill>
                  <a:srgbClr val="1B2A4A"/>
                </a:solidFill>
              </a:defRPr>
            </a:pPr>
            <a:r>
              <a:t>Structured and often clear, but undermined by multiple fundamental logical and numerical errors across advanced tasks.</a:t>
            </a:r>
          </a:p>
        </p:txBody>
      </p:sp>
      <p:sp>
        <p:nvSpPr>
          <p:cNvPr id="11" name="TextBox 10"/>
          <p:cNvSpPr txBox="1"/>
          <p:nvPr/>
        </p:nvSpPr>
        <p:spPr>
          <a:xfrm>
            <a:off x="640080" y="4754880"/>
            <a:ext cx="10637215" cy="274320"/>
          </a:xfrm>
          <a:prstGeom prst="rect">
            <a:avLst/>
          </a:prstGeom>
          <a:noFill/>
        </p:spPr>
        <p:txBody>
          <a:bodyPr wrap="square">
            <a:spAutoFit/>
          </a:bodyPr>
          <a:lstStyle/>
          <a:p>
            <a:pPr>
              <a:defRPr sz="900">
                <a:solidFill>
                  <a:srgbClr val="059669"/>
                </a:solidFill>
              </a:defRPr>
            </a:pPr>
            <a:r>
              <a:t>✓ Clear table-based organization and structured progression.</a:t>
            </a:r>
          </a:p>
        </p:txBody>
      </p:sp>
      <p:sp>
        <p:nvSpPr>
          <p:cNvPr id="12" name="TextBox 11"/>
          <p:cNvSpPr txBox="1"/>
          <p:nvPr/>
        </p:nvSpPr>
        <p:spPr>
          <a:xfrm>
            <a:off x="640080" y="5074920"/>
            <a:ext cx="10637215" cy="274320"/>
          </a:xfrm>
          <a:prstGeom prst="rect">
            <a:avLst/>
          </a:prstGeom>
          <a:noFill/>
        </p:spPr>
        <p:txBody>
          <a:bodyPr wrap="square">
            <a:spAutoFit/>
          </a:bodyPr>
          <a:lstStyle/>
          <a:p>
            <a:pPr>
              <a:defRPr sz="900">
                <a:solidFill>
                  <a:srgbClr val="059669"/>
                </a:solidFill>
              </a:defRPr>
            </a:pPr>
            <a:r>
              <a:t>✓ Correct handling of several basic combinatorics, auction, and probability computations.</a:t>
            </a:r>
          </a:p>
        </p:txBody>
      </p:sp>
      <p:sp>
        <p:nvSpPr>
          <p:cNvPr id="13" name="TextBox 12"/>
          <p:cNvSpPr txBox="1"/>
          <p:nvPr/>
        </p:nvSpPr>
        <p:spPr>
          <a:xfrm>
            <a:off x="640080" y="5394959"/>
            <a:ext cx="10637215" cy="274320"/>
          </a:xfrm>
          <a:prstGeom prst="rect">
            <a:avLst/>
          </a:prstGeom>
          <a:noFill/>
        </p:spPr>
        <p:txBody>
          <a:bodyPr wrap="square">
            <a:spAutoFit/>
          </a:bodyPr>
          <a:lstStyle/>
          <a:p>
            <a:pPr>
              <a:defRPr sz="900">
                <a:solidFill>
                  <a:srgbClr val="059669"/>
                </a:solidFill>
              </a:defRPr>
            </a:pPr>
            <a:r>
              <a:t>✓ Systematic constraint checking in simpler optimization problems.</a:t>
            </a:r>
          </a:p>
        </p:txBody>
      </p:sp>
      <p:sp>
        <p:nvSpPr>
          <p:cNvPr id="14" name="TextBox 13"/>
          <p:cNvSpPr txBox="1"/>
          <p:nvPr/>
        </p:nvSpPr>
        <p:spPr>
          <a:xfrm>
            <a:off x="640080" y="5714999"/>
            <a:ext cx="10637215" cy="274320"/>
          </a:xfrm>
          <a:prstGeom prst="rect">
            <a:avLst/>
          </a:prstGeom>
          <a:noFill/>
        </p:spPr>
        <p:txBody>
          <a:bodyPr wrap="square">
            <a:spAutoFit/>
          </a:bodyPr>
          <a:lstStyle/>
          <a:p>
            <a:pPr>
              <a:defRPr sz="900">
                <a:solidFill>
                  <a:srgbClr val="059669"/>
                </a:solidFill>
              </a:defRPr>
            </a:pPr>
            <a:r>
              <a:t>✓ Readable formatting aligned to prompt structure.</a:t>
            </a:r>
          </a:p>
        </p:txBody>
      </p:sp>
      <p:sp>
        <p:nvSpPr>
          <p:cNvPr id="15" name="TextBox 14"/>
          <p:cNvSpPr txBox="1"/>
          <p:nvPr/>
        </p:nvSpPr>
        <p:spPr>
          <a:xfrm>
            <a:off x="640080" y="6035039"/>
            <a:ext cx="10637215" cy="274320"/>
          </a:xfrm>
          <a:prstGeom prst="rect">
            <a:avLst/>
          </a:prstGeom>
          <a:noFill/>
        </p:spPr>
        <p:txBody>
          <a:bodyPr wrap="square">
            <a:spAutoFit/>
          </a:bodyPr>
          <a:lstStyle/>
          <a:p>
            <a:pPr>
              <a:defRPr sz="900">
                <a:solidFill>
                  <a:srgbClr val="DC2626"/>
                </a:solidFill>
              </a:defRPr>
            </a:pPr>
            <a:r>
              <a:t>✗ Frequent logical misclassifications (e.g., necessary vs. sufficient, Nash equilibria errors).</a:t>
            </a:r>
          </a:p>
        </p:txBody>
      </p:sp>
      <p:sp>
        <p:nvSpPr>
          <p:cNvPr id="16" name="TextBox 15"/>
          <p:cNvSpPr txBox="1"/>
          <p:nvPr/>
        </p:nvSpPr>
        <p:spPr>
          <a:xfrm>
            <a:off x="640080" y="6355079"/>
            <a:ext cx="10637215" cy="274320"/>
          </a:xfrm>
          <a:prstGeom prst="rect">
            <a:avLst/>
          </a:prstGeom>
          <a:noFill/>
        </p:spPr>
        <p:txBody>
          <a:bodyPr wrap="square">
            <a:spAutoFit/>
          </a:bodyPr>
          <a:lstStyle/>
          <a:p>
            <a:pPr>
              <a:defRPr sz="900">
                <a:solidFill>
                  <a:srgbClr val="DC2626"/>
                </a:solidFill>
              </a:defRPr>
            </a:pPr>
            <a:r>
              <a:t>✗ Major numerical and graph-structure mistakes in several sections.</a:t>
            </a:r>
          </a:p>
        </p:txBody>
      </p:sp>
      <p:sp>
        <p:nvSpPr>
          <p:cNvPr id="17" name="TextBox 16"/>
          <p:cNvSpPr txBox="1"/>
          <p:nvPr/>
        </p:nvSpPr>
        <p:spPr>
          <a:xfrm>
            <a:off x="640080" y="6675119"/>
            <a:ext cx="10637215" cy="274320"/>
          </a:xfrm>
          <a:prstGeom prst="rect">
            <a:avLst/>
          </a:prstGeom>
          <a:noFill/>
        </p:spPr>
        <p:txBody>
          <a:bodyPr wrap="square">
            <a:spAutoFit/>
          </a:bodyPr>
          <a:lstStyle/>
          <a:p>
            <a:pPr>
              <a:defRPr sz="900">
                <a:solidFill>
                  <a:srgbClr val="DC2626"/>
                </a:solidFill>
              </a:defRPr>
            </a:pPr>
            <a:r>
              <a:t>✗ Incorrect EMV, probability, and cost calculations in key problems.</a:t>
            </a:r>
          </a:p>
        </p:txBody>
      </p:sp>
      <p:sp>
        <p:nvSpPr>
          <p:cNvPr id="18" name="TextBox 17"/>
          <p:cNvSpPr txBox="1"/>
          <p:nvPr/>
        </p:nvSpPr>
        <p:spPr>
          <a:xfrm>
            <a:off x="640080" y="6995159"/>
            <a:ext cx="10637215" cy="274320"/>
          </a:xfrm>
          <a:prstGeom prst="rect">
            <a:avLst/>
          </a:prstGeom>
          <a:noFill/>
        </p:spPr>
        <p:txBody>
          <a:bodyPr wrap="square">
            <a:spAutoFit/>
          </a:bodyPr>
          <a:lstStyle/>
          <a:p>
            <a:pPr>
              <a:defRPr sz="900">
                <a:solidFill>
                  <a:srgbClr val="DC2626"/>
                </a:solidFill>
              </a:defRPr>
            </a:pPr>
            <a:r>
              <a:t>✗ Incomplete or structurally flawed responses in later tasks.</a:t>
            </a:r>
          </a:p>
        </p:txBody>
      </p:sp>
      <p:cxnSp>
        <p:nvCxnSpPr>
          <p:cNvPr id="19" name="Connector 18"/>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Evaluation Questions (3/3)</a:t>
            </a:r>
          </a:p>
        </p:txBody>
      </p:sp>
      <p:sp>
        <p:nvSpPr>
          <p:cNvPr id="3" name="TextBox 2"/>
          <p:cNvSpPr txBox="1"/>
          <p:nvPr/>
        </p:nvSpPr>
        <p:spPr>
          <a:xfrm>
            <a:off x="457200" y="1188720"/>
            <a:ext cx="11277295" cy="228600"/>
          </a:xfrm>
          <a:prstGeom prst="rect">
            <a:avLst/>
          </a:prstGeom>
          <a:noFill/>
        </p:spPr>
        <p:txBody>
          <a:bodyPr wrap="square">
            <a:spAutoFit/>
          </a:bodyPr>
          <a:lstStyle/>
          <a:p>
            <a:pPr>
              <a:defRPr sz="900" i="1">
                <a:solidFill>
                  <a:srgbClr val="5A6B85"/>
                </a:solidFill>
              </a:defRPr>
            </a:pPr>
            <a:r>
              <a:t>Role: You solve estimation problems by building a structured model from first principles, making and stating your assumptions explicitly.</a:t>
            </a:r>
          </a:p>
        </p:txBody>
      </p:sp>
      <p:sp>
        <p:nvSpPr>
          <p:cNvPr id="4" name="TextBox 3"/>
          <p:cNvSpPr txBox="1"/>
          <p:nvPr/>
        </p:nvSpPr>
        <p:spPr>
          <a:xfrm>
            <a:off x="457200" y="1463040"/>
            <a:ext cx="11277295" cy="457200"/>
          </a:xfrm>
          <a:prstGeom prst="rect">
            <a:avLst/>
          </a:prstGeom>
          <a:noFill/>
        </p:spPr>
        <p:txBody>
          <a:bodyPr wrap="square">
            <a:spAutoFit/>
          </a:bodyPr>
          <a:lstStyle/>
          <a:p>
            <a:r>
              <a:rPr sz="1000" b="1">
                <a:solidFill>
                  <a:srgbClr val="1B2A4A"/>
                </a:solidFill>
              </a:rPr>
              <a:t>Question 20: </a:t>
            </a:r>
            <a:r>
              <a:rPr sz="1000">
                <a:solidFill>
                  <a:srgbClr val="1B2A4A"/>
                </a:solidFill>
              </a:rPr>
              <a:t>Estimate the total annual cost to the global economy of email spam, including all direct and indirect costs. You do not have access to statistics — build your estimate from first principles using only numbers you can plausibly justify from general knowledge. Structure your answer as: (1) a model of the problem with defined components, (2) an estimate for each component with explicit assumptions, (3) a final aggregated estimate with an uncertainty range, and (4) a sanity check against any related figure you can derive independently.</a:t>
            </a:r>
          </a:p>
        </p:txBody>
      </p:sp>
      <p:cxnSp>
        <p:nvCxnSpPr>
          <p:cNvPr id="5" name="Connector 4"/>
          <p:cNvCxnSpPr/>
          <p:nvPr/>
        </p:nvCxnSpPr>
        <p:spPr>
          <a:xfrm>
            <a:off x="457200" y="2827782"/>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2964941"/>
            <a:ext cx="11277295" cy="228600"/>
          </a:xfrm>
          <a:prstGeom prst="rect">
            <a:avLst/>
          </a:prstGeom>
          <a:noFill/>
        </p:spPr>
        <p:txBody>
          <a:bodyPr wrap="square">
            <a:spAutoFit/>
          </a:bodyPr>
          <a:lstStyle/>
          <a:p>
            <a:pPr>
              <a:defRPr sz="900" i="1">
                <a:solidFill>
                  <a:srgbClr val="5A6B85"/>
                </a:solidFill>
              </a:defRPr>
            </a:pPr>
            <a:r>
              <a:t>Role: You assess risks and make decisions under uncertainty, distinguishing between quantifiable risk and genuine ambiguity.</a:t>
            </a:r>
          </a:p>
        </p:txBody>
      </p:sp>
      <p:sp>
        <p:nvSpPr>
          <p:cNvPr id="7" name="TextBox 6"/>
          <p:cNvSpPr txBox="1"/>
          <p:nvPr/>
        </p:nvSpPr>
        <p:spPr>
          <a:xfrm>
            <a:off x="457200" y="3239261"/>
            <a:ext cx="11277295" cy="457200"/>
          </a:xfrm>
          <a:prstGeom prst="rect">
            <a:avLst/>
          </a:prstGeom>
          <a:noFill/>
        </p:spPr>
        <p:txBody>
          <a:bodyPr wrap="square">
            <a:spAutoFit/>
          </a:bodyPr>
          <a:lstStyle/>
          <a:p>
            <a:r>
              <a:rPr sz="1000" b="1">
                <a:solidFill>
                  <a:srgbClr val="1B2A4A"/>
                </a:solidFill>
              </a:rPr>
              <a:t>Question 21: </a:t>
            </a:r>
            <a:r>
              <a:rPr sz="1000">
                <a:solidFill>
                  <a:srgbClr val="1B2A4A"/>
                </a:solidFill>
              </a:rPr>
              <a:t>A pharmaceutical company must decide whether to proceed to Phase 3 clinical trials for a new drug. Phase 3 costs $150M and takes 3 years. Historical data for this drug class shows: 60% of drugs entering Phase 3 receive regulatory approval. If approved, the drug is estimated to generate $80M/year in net profit for 10 years before patent expiry (assume no time-value-of-money discounting for simplicity). If the Phase 3 trial fails, the sunk cost is $150M with no recovery. (a) Calculate the expected monetary value (EMV) of proceeding to Phase 3. Should the company proceed based solely on EMV? (b) The company's chief medical officer argues that the 60% approval rate is based on industry-wide data, but this drug has shown unusually strong Phase 2 results. She estimates the true approval probability for this drug is 75%. Recalculate the EMV under this revised estimate. What is the break-even approval probability at which EMV = 0? (c) The CFO raises a different concern: the $80M/year profit estimate has high uncertainty — it could be anywhere from $20M to $200M depending on market adoption. He suggests the company should be risk-averse and apply a 30% discount to uncertain revenue projections. Re-evaluate the decision under the CFO's framework. What type of reasoning is the CFO applying, and what are the limitations of this approach? (d) A rival company is also developing a drug in the same class and is expected to reach market 18 months before this drug if both succeed. If the rival reaches market first, this drug's expected revenue drops from $80M/year to $30M/year. How does this competitive risk change the analysis? What is the revised EMV incorporating the competitive scenario, assuming a 50% chance the rival succeeds first?</a:t>
            </a:r>
          </a:p>
        </p:txBody>
      </p:sp>
      <p:cxnSp>
        <p:nvCxnSpPr>
          <p:cNvPr id="8" name="Connector 7"/>
          <p:cNvCxnSpPr/>
          <p:nvPr/>
        </p:nvCxnSpPr>
        <p:spPr>
          <a:xfrm>
            <a:off x="457200" y="7376921"/>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457200" y="7514081"/>
            <a:ext cx="11277295" cy="228600"/>
          </a:xfrm>
          <a:prstGeom prst="rect">
            <a:avLst/>
          </a:prstGeom>
          <a:noFill/>
        </p:spPr>
        <p:txBody>
          <a:bodyPr wrap="square">
            <a:spAutoFit/>
          </a:bodyPr>
          <a:lstStyle/>
          <a:p>
            <a:pPr>
              <a:defRPr sz="900" i="1">
                <a:solidFill>
                  <a:srgbClr val="5A6B85"/>
                </a:solidFill>
              </a:defRPr>
            </a:pPr>
            <a:r>
              <a:t>Role: You identify and reason about how sampling procedures affect the validity of statistical conclusions.</a:t>
            </a:r>
          </a:p>
        </p:txBody>
      </p:sp>
      <p:sp>
        <p:nvSpPr>
          <p:cNvPr id="10" name="TextBox 9"/>
          <p:cNvSpPr txBox="1"/>
          <p:nvPr/>
        </p:nvSpPr>
        <p:spPr>
          <a:xfrm>
            <a:off x="457200" y="7788402"/>
            <a:ext cx="11277295" cy="457200"/>
          </a:xfrm>
          <a:prstGeom prst="rect">
            <a:avLst/>
          </a:prstGeom>
          <a:noFill/>
        </p:spPr>
        <p:txBody>
          <a:bodyPr wrap="square">
            <a:spAutoFit/>
          </a:bodyPr>
          <a:lstStyle/>
          <a:p>
            <a:r>
              <a:rPr sz="1000" b="1">
                <a:solidFill>
                  <a:srgbClr val="1B2A4A"/>
                </a:solidFill>
              </a:rPr>
              <a:t>Question 22: </a:t>
            </a:r>
            <a:r>
              <a:rPr sz="1000">
                <a:solidFill>
                  <a:srgbClr val="1B2A4A"/>
                </a:solidFill>
              </a:rPr>
              <a:t>A polling firm surveys 1,000 voters by calling landline phone numbers selected randomly from the public directory. The poll shows Candidate A leading Candidate B by 8 percentage points among those polled. The polling firm reports a margin of error of ±3.1% (95% confidence interval) and claims Candidate A is "virtually certain" to win. (a) Identify at least three distinct sources of sampling bias in this methodology — be specific about the direction of each bias (i.e., does it overstate or understate Candidate A's support?) and why. (b) The margin of error formula used is ±1.96 × √(p(1−p)/n) ≈ ±3.1% for n=1,000 and p=0.5. Explain what this margin of error does and does not capture. Does it account for the biases you identified in (a)? (c) Suppose the true population split is 50/50 (a toss-up). Under what conditions could a well-designed random sample of 1,000 people still show an 8-point lead for one candidate? Calculate the probability of this occurring (hint: use the standard error of the poll under the null hypothesis that the true split is 50/50). (d) The polling firm defends its methodology by noting that the same approach correctly predicted the last three elections. Evaluate this defense — what are the conditions under which past predictive success of a biased method would and would not give confidence in its future accuracy?</a:t>
            </a:r>
          </a:p>
        </p:txBody>
      </p:sp>
      <p:cxnSp>
        <p:nvCxnSpPr>
          <p:cNvPr id="11" name="Connector 10"/>
          <p:cNvCxnSpPr/>
          <p:nvPr/>
        </p:nvCxnSpPr>
        <p:spPr>
          <a:xfrm>
            <a:off x="457200" y="11018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457200" y="11155680"/>
            <a:ext cx="11277295" cy="228600"/>
          </a:xfrm>
          <a:prstGeom prst="rect">
            <a:avLst/>
          </a:prstGeom>
          <a:noFill/>
        </p:spPr>
        <p:txBody>
          <a:bodyPr wrap="square">
            <a:spAutoFit/>
          </a:bodyPr>
          <a:lstStyle/>
          <a:p>
            <a:pPr>
              <a:defRPr sz="900" i="1">
                <a:solidFill>
                  <a:srgbClr val="5A6B85"/>
                </a:solidFill>
              </a:defRPr>
            </a:pPr>
            <a:r>
              <a:t>Role: You reason about causal relationships using directed graphs and identify when observed correlations do or do not imply causation.</a:t>
            </a:r>
          </a:p>
        </p:txBody>
      </p:sp>
      <p:sp>
        <p:nvSpPr>
          <p:cNvPr id="13" name="TextBox 12"/>
          <p:cNvSpPr txBox="1"/>
          <p:nvPr/>
        </p:nvSpPr>
        <p:spPr>
          <a:xfrm>
            <a:off x="457200" y="11430000"/>
            <a:ext cx="11277295" cy="457200"/>
          </a:xfrm>
          <a:prstGeom prst="rect">
            <a:avLst/>
          </a:prstGeom>
          <a:noFill/>
        </p:spPr>
        <p:txBody>
          <a:bodyPr wrap="square">
            <a:spAutoFit/>
          </a:bodyPr>
          <a:lstStyle/>
          <a:p>
            <a:r>
              <a:rPr sz="1000" b="1">
                <a:solidFill>
                  <a:srgbClr val="1B2A4A"/>
                </a:solidFill>
              </a:rPr>
              <a:t>Question 23: </a:t>
            </a:r>
            <a:r>
              <a:rPr sz="1000">
                <a:solidFill>
                  <a:srgbClr val="1B2A4A"/>
                </a:solidFill>
              </a:rPr>
              <a:t>Consider a study that finds a strong positive correlation between ice cream sales (I) and drowning deaths (D) across months of the year. A researcher proposes the causal graph: I → D (ice cream consumption causes drowning). A statistician proposes instead: T → I and T → D, where T = summer temperature (a common cause). (a) Using the concept of d-separation, explain why the correlation between I and D disappears when we condition on T in the statistician's model but would not disappear if the researcher's causal graph were correct. (b) The statistician runs a regression: D ~ I + T (regressing drowning deaths on both ice cream sales and temperature). She finds that I has a near-zero coefficient while T has a large positive coefficient. What does this result tell us, and what does it NOT tell us about causation? (c) A third researcher proposes a more complex graph: T → I → D (temperature causes ice cream sales, which then cause drowning deaths through a mediating mechanism). Is this graph consistent with the observed data pattern — including the regression result in (b)? How would you distinguish between the statistician's model and this third model using data? (d) Suppose we randomly assign half the population to receive free ice cream vouchers (an experiment). We observe no increase in drowning deaths in the voucher group. What does this tell us about the three proposed causal graphs? Which does it support, which does it refute, and why?</a:t>
            </a:r>
          </a:p>
        </p:txBody>
      </p:sp>
      <p:cxnSp>
        <p:nvCxnSpPr>
          <p:cNvPr id="14" name="Connector 13"/>
          <p:cNvCxnSpPr/>
          <p:nvPr/>
        </p:nvCxnSpPr>
        <p:spPr>
          <a:xfrm>
            <a:off x="457200" y="149047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457200" y="15041880"/>
            <a:ext cx="11277295" cy="228600"/>
          </a:xfrm>
          <a:prstGeom prst="rect">
            <a:avLst/>
          </a:prstGeom>
          <a:noFill/>
        </p:spPr>
        <p:txBody>
          <a:bodyPr wrap="square">
            <a:spAutoFit/>
          </a:bodyPr>
          <a:lstStyle/>
          <a:p>
            <a:pPr>
              <a:defRPr sz="900" i="1">
                <a:solidFill>
                  <a:srgbClr val="5A6B85"/>
                </a:solidFill>
              </a:defRPr>
            </a:pPr>
            <a:r>
              <a:t>Role: You analyze decisions under ambiguity, distinguishing between situations where probabilities are known and where they are genuinely unknown.</a:t>
            </a:r>
          </a:p>
        </p:txBody>
      </p:sp>
      <p:sp>
        <p:nvSpPr>
          <p:cNvPr id="16" name="TextBox 15"/>
          <p:cNvSpPr txBox="1"/>
          <p:nvPr/>
        </p:nvSpPr>
        <p:spPr>
          <a:xfrm>
            <a:off x="457200" y="15316200"/>
            <a:ext cx="11277295" cy="457200"/>
          </a:xfrm>
          <a:prstGeom prst="rect">
            <a:avLst/>
          </a:prstGeom>
          <a:noFill/>
        </p:spPr>
        <p:txBody>
          <a:bodyPr wrap="square">
            <a:spAutoFit/>
          </a:bodyPr>
          <a:lstStyle/>
          <a:p>
            <a:r>
              <a:rPr sz="1000" b="1">
                <a:solidFill>
                  <a:srgbClr val="1B2A4A"/>
                </a:solidFill>
              </a:rPr>
              <a:t>Question 24: </a:t>
            </a:r>
            <a:r>
              <a:rPr sz="1000">
                <a:solidFill>
                  <a:srgbClr val="1B2A4A"/>
                </a:solidFill>
              </a:rPr>
              <a:t>An investor faces two urns. Urn A contains exactly 50 red balls and 50 blue balls (100 total). Urn B contains 100 balls that are some mix of red and blue, but the exact ratio is completely unknown. The investor will draw one ball from one urn. A correct prediction of the color earns $100; an incorrect prediction earns $0. (a) For Urn A, what is the probability of winning $100 if the investor bets on red? On blue? For Urn B, can the investor assign a precise probability to drawing red? Explain the distinction between these two situations using the terms "risk" and "ambiguity" (or "Knightian uncertainty"). (b) When offered a choice between betting on Urn A and betting on Urn B, most people prefer Urn A — even though they are free to choose which color to bet on in each case. Explain why this preference cannot be explained by expected utility theory with any fixed probability assignment for Urn B's red/blue ratio. (c) The investor reasons: "I don't know Urn B's composition, but by symmetry, red and blue are equally likely, so the probability is 50% just like Urn A." Evaluate this reasoning. Is it logically valid? What philosophical principle does it invoke, and what are the objections to that principle in this context? (d) Now suppose the investor learns one additional piece of information: "Urn B was filled by someone who was told to make winning as hard as possible for someone who bets on red." How should this information change the investor's strategy for Urn B? What is the optimal color to bet on, and what does this scenario reveal about the relationship between ambiguity and adversarial contexts?</a:t>
            </a:r>
          </a:p>
        </p:txBody>
      </p:sp>
      <p:cxnSp>
        <p:nvCxnSpPr>
          <p:cNvPr id="17" name="Connector 16"/>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19" name="TextBox 18"/>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20" name="TextBox 19"/>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Judges &amp; Evaluation Criteria</a:t>
            </a:r>
          </a:p>
        </p:txBody>
      </p:sp>
      <p:sp>
        <p:nvSpPr>
          <p:cNvPr id="3" name="TextBox 2"/>
          <p:cNvSpPr txBox="1"/>
          <p:nvPr/>
        </p:nvSpPr>
        <p:spPr>
          <a:xfrm>
            <a:off x="457200" y="1371600"/>
            <a:ext cx="5303520" cy="274320"/>
          </a:xfrm>
          <a:prstGeom prst="rect">
            <a:avLst/>
          </a:prstGeom>
          <a:noFill/>
        </p:spPr>
        <p:txBody>
          <a:bodyPr wrap="none">
            <a:spAutoFit/>
          </a:bodyPr>
          <a:lstStyle/>
          <a:p>
            <a:pPr>
              <a:defRPr sz="1400" b="1">
                <a:solidFill>
                  <a:srgbClr val="0B5394"/>
                </a:solidFill>
              </a:defRPr>
            </a:pPr>
            <a:r>
              <a:t>Judges</a:t>
            </a:r>
          </a:p>
        </p:txBody>
      </p:sp>
      <p:sp>
        <p:nvSpPr>
          <p:cNvPr id="4" name="TextBox 3"/>
          <p:cNvSpPr txBox="1"/>
          <p:nvPr/>
        </p:nvSpPr>
        <p:spPr>
          <a:xfrm>
            <a:off x="457200" y="1783080"/>
            <a:ext cx="5303520" cy="457200"/>
          </a:xfrm>
          <a:prstGeom prst="rect">
            <a:avLst/>
          </a:prstGeom>
          <a:noFill/>
        </p:spPr>
        <p:txBody>
          <a:bodyPr wrap="square">
            <a:spAutoFit/>
          </a:bodyPr>
          <a:lstStyle/>
          <a:p>
            <a:pPr>
              <a:defRPr sz="1100" b="1">
                <a:solidFill>
                  <a:srgbClr val="1B2A4A"/>
                </a:solidFill>
              </a:defRPr>
            </a:pPr>
            <a:r>
              <a:t>Gemini 3 Flash Preview</a:t>
            </a:r>
          </a:p>
          <a:p>
            <a:pPr>
              <a:defRPr sz="900">
                <a:solidFill>
                  <a:srgbClr val="5A6B85"/>
                </a:solidFill>
              </a:defRPr>
            </a:pPr>
            <a:r>
              <a:t>google</a:t>
            </a:r>
          </a:p>
        </p:txBody>
      </p:sp>
      <p:sp>
        <p:nvSpPr>
          <p:cNvPr id="5" name="TextBox 4"/>
          <p:cNvSpPr txBox="1"/>
          <p:nvPr/>
        </p:nvSpPr>
        <p:spPr>
          <a:xfrm>
            <a:off x="457200" y="2286000"/>
            <a:ext cx="5303520" cy="457200"/>
          </a:xfrm>
          <a:prstGeom prst="rect">
            <a:avLst/>
          </a:prstGeom>
          <a:noFill/>
        </p:spPr>
        <p:txBody>
          <a:bodyPr wrap="square">
            <a:spAutoFit/>
          </a:bodyPr>
          <a:lstStyle/>
          <a:p>
            <a:pPr>
              <a:defRPr sz="1100" b="1">
                <a:solidFill>
                  <a:srgbClr val="1B2A4A"/>
                </a:solidFill>
              </a:defRPr>
            </a:pPr>
            <a:r>
              <a:t>Claude Opus 4.5</a:t>
            </a:r>
          </a:p>
          <a:p>
            <a:pPr>
              <a:defRPr sz="900">
                <a:solidFill>
                  <a:srgbClr val="5A6B85"/>
                </a:solidFill>
              </a:defRPr>
            </a:pPr>
            <a:r>
              <a:t>anthropic</a:t>
            </a:r>
          </a:p>
        </p:txBody>
      </p:sp>
      <p:sp>
        <p:nvSpPr>
          <p:cNvPr id="6" name="TextBox 5"/>
          <p:cNvSpPr txBox="1"/>
          <p:nvPr/>
        </p:nvSpPr>
        <p:spPr>
          <a:xfrm>
            <a:off x="457200" y="2788920"/>
            <a:ext cx="5303520" cy="457200"/>
          </a:xfrm>
          <a:prstGeom prst="rect">
            <a:avLst/>
          </a:prstGeom>
          <a:noFill/>
        </p:spPr>
        <p:txBody>
          <a:bodyPr wrap="square">
            <a:spAutoFit/>
          </a:bodyPr>
          <a:lstStyle/>
          <a:p>
            <a:pPr>
              <a:defRPr sz="1100" b="1">
                <a:solidFill>
                  <a:srgbClr val="1B2A4A"/>
                </a:solidFill>
              </a:defRPr>
            </a:pPr>
            <a:r>
              <a:t>GPT-5.2-chat-latest</a:t>
            </a:r>
          </a:p>
          <a:p>
            <a:pPr>
              <a:defRPr sz="900">
                <a:solidFill>
                  <a:srgbClr val="5A6B85"/>
                </a:solidFill>
              </a:defRPr>
            </a:pPr>
            <a:r>
              <a:t>openai</a:t>
            </a:r>
          </a:p>
        </p:txBody>
      </p:sp>
      <p:sp>
        <p:nvSpPr>
          <p:cNvPr id="7" name="TextBox 6"/>
          <p:cNvSpPr txBox="1"/>
          <p:nvPr/>
        </p:nvSpPr>
        <p:spPr>
          <a:xfrm>
            <a:off x="457200" y="3474720"/>
            <a:ext cx="5303520" cy="274320"/>
          </a:xfrm>
          <a:prstGeom prst="rect">
            <a:avLst/>
          </a:prstGeom>
          <a:noFill/>
        </p:spPr>
        <p:txBody>
          <a:bodyPr wrap="none">
            <a:spAutoFit/>
          </a:bodyPr>
          <a:lstStyle/>
          <a:p>
            <a:pPr>
              <a:defRPr sz="900" i="1">
                <a:solidFill>
                  <a:srgbClr val="5A6B85"/>
                </a:solidFill>
              </a:defRPr>
            </a:pPr>
            <a:r>
              <a:t>Agreement Rate: 36%</a:t>
            </a:r>
          </a:p>
        </p:txBody>
      </p:sp>
      <p:sp>
        <p:nvSpPr>
          <p:cNvPr id="8" name="TextBox 7"/>
          <p:cNvSpPr txBox="1"/>
          <p:nvPr/>
        </p:nvSpPr>
        <p:spPr>
          <a:xfrm>
            <a:off x="6400800" y="1371600"/>
            <a:ext cx="5303520" cy="274320"/>
          </a:xfrm>
          <a:prstGeom prst="rect">
            <a:avLst/>
          </a:prstGeom>
          <a:noFill/>
        </p:spPr>
        <p:txBody>
          <a:bodyPr wrap="none">
            <a:spAutoFit/>
          </a:bodyPr>
          <a:lstStyle/>
          <a:p>
            <a:pPr>
              <a:defRPr sz="1400" b="1">
                <a:solidFill>
                  <a:srgbClr val="0B5394"/>
                </a:solidFill>
              </a:defRPr>
            </a:pPr>
            <a:r>
              <a:t>Criteria</a:t>
            </a:r>
          </a:p>
        </p:txBody>
      </p:sp>
      <p:sp>
        <p:nvSpPr>
          <p:cNvPr id="9" name="TextBox 8"/>
          <p:cNvSpPr txBox="1"/>
          <p:nvPr/>
        </p:nvSpPr>
        <p:spPr>
          <a:xfrm>
            <a:off x="6400800" y="1783080"/>
            <a:ext cx="5303520" cy="640080"/>
          </a:xfrm>
          <a:prstGeom prst="rect">
            <a:avLst/>
          </a:prstGeom>
          <a:noFill/>
        </p:spPr>
        <p:txBody>
          <a:bodyPr wrap="square">
            <a:spAutoFit/>
          </a:bodyPr>
          <a:lstStyle/>
          <a:p>
            <a:pPr>
              <a:defRPr sz="1100" b="1">
                <a:solidFill>
                  <a:srgbClr val="1B2A4A"/>
                </a:solidFill>
              </a:defRPr>
            </a:pPr>
            <a:r>
              <a:t>Reasoning Validity</a:t>
            </a:r>
          </a:p>
          <a:p>
            <a:pPr>
              <a:defRPr sz="900">
                <a:solidFill>
                  <a:srgbClr val="5A6B85"/>
                </a:solidFill>
              </a:defRPr>
            </a:pPr>
            <a:r>
              <a:t>Weight: 3.0</a:t>
            </a:r>
          </a:p>
          <a:p>
            <a:pPr>
              <a:defRPr sz="900">
                <a:solidFill>
                  <a:srgbClr val="5A6B85"/>
                </a:solidFill>
              </a:defRPr>
            </a:pPr>
            <a:r>
              <a:t>The logical chain from premises to conclusion is valid, with no gaps, non sequiturs, or unsupported leaps.</a:t>
            </a:r>
          </a:p>
        </p:txBody>
      </p:sp>
      <p:sp>
        <p:nvSpPr>
          <p:cNvPr id="10" name="TextBox 9"/>
          <p:cNvSpPr txBox="1"/>
          <p:nvPr/>
        </p:nvSpPr>
        <p:spPr>
          <a:xfrm>
            <a:off x="6400800" y="2468880"/>
            <a:ext cx="5303520" cy="640080"/>
          </a:xfrm>
          <a:prstGeom prst="rect">
            <a:avLst/>
          </a:prstGeom>
          <a:noFill/>
        </p:spPr>
        <p:txBody>
          <a:bodyPr wrap="square">
            <a:spAutoFit/>
          </a:bodyPr>
          <a:lstStyle/>
          <a:p>
            <a:pPr>
              <a:defRPr sz="1100" b="1">
                <a:solidFill>
                  <a:srgbClr val="1B2A4A"/>
                </a:solidFill>
              </a:defRPr>
            </a:pPr>
            <a:r>
              <a:t>Solution Correctness</a:t>
            </a:r>
          </a:p>
          <a:p>
            <a:pPr>
              <a:defRPr sz="900">
                <a:solidFill>
                  <a:srgbClr val="5A6B85"/>
                </a:solidFill>
              </a:defRPr>
            </a:pPr>
            <a:r>
              <a:t>Weight: 2.5</a:t>
            </a:r>
          </a:p>
          <a:p>
            <a:pPr>
              <a:defRPr sz="900">
                <a:solidFill>
                  <a:srgbClr val="5A6B85"/>
                </a:solidFill>
              </a:defRPr>
            </a:pPr>
            <a:r>
              <a:t>The final answer or conclusion is factually and mathematically correct.</a:t>
            </a:r>
          </a:p>
        </p:txBody>
      </p:sp>
      <p:sp>
        <p:nvSpPr>
          <p:cNvPr id="11" name="TextBox 10"/>
          <p:cNvSpPr txBox="1"/>
          <p:nvPr/>
        </p:nvSpPr>
        <p:spPr>
          <a:xfrm>
            <a:off x="6400800" y="3154680"/>
            <a:ext cx="5303520" cy="640080"/>
          </a:xfrm>
          <a:prstGeom prst="rect">
            <a:avLst/>
          </a:prstGeom>
          <a:noFill/>
        </p:spPr>
        <p:txBody>
          <a:bodyPr wrap="square">
            <a:spAutoFit/>
          </a:bodyPr>
          <a:lstStyle/>
          <a:p>
            <a:pPr>
              <a:defRPr sz="1100" b="1">
                <a:solidFill>
                  <a:srgbClr val="1B2A4A"/>
                </a:solidFill>
              </a:defRPr>
            </a:pPr>
            <a:r>
              <a:t>Reasoning Transparency</a:t>
            </a:r>
          </a:p>
          <a:p>
            <a:pPr>
              <a:defRPr sz="900">
                <a:solidFill>
                  <a:srgbClr val="5A6B85"/>
                </a:solidFill>
              </a:defRPr>
            </a:pPr>
            <a:r>
              <a:t>Weight: 2.0</a:t>
            </a:r>
          </a:p>
          <a:p>
            <a:pPr>
              <a:defRPr sz="900">
                <a:solidFill>
                  <a:srgbClr val="5A6B85"/>
                </a:solidFill>
              </a:defRPr>
            </a:pPr>
            <a:r>
              <a:t>The model shows its work clearly enough for a reader to verify each step independently.</a:t>
            </a:r>
          </a:p>
        </p:txBody>
      </p:sp>
      <p:sp>
        <p:nvSpPr>
          <p:cNvPr id="12" name="TextBox 11"/>
          <p:cNvSpPr txBox="1"/>
          <p:nvPr/>
        </p:nvSpPr>
        <p:spPr>
          <a:xfrm>
            <a:off x="6400800" y="3840480"/>
            <a:ext cx="5303520" cy="640080"/>
          </a:xfrm>
          <a:prstGeom prst="rect">
            <a:avLst/>
          </a:prstGeom>
          <a:noFill/>
        </p:spPr>
        <p:txBody>
          <a:bodyPr wrap="square">
            <a:spAutoFit/>
          </a:bodyPr>
          <a:lstStyle/>
          <a:p>
            <a:pPr>
              <a:defRPr sz="1100" b="1">
                <a:solidFill>
                  <a:srgbClr val="1B2A4A"/>
                </a:solidFill>
              </a:defRPr>
            </a:pPr>
            <a:r>
              <a:t>Assumption Handling</a:t>
            </a:r>
          </a:p>
          <a:p>
            <a:pPr>
              <a:defRPr sz="900">
                <a:solidFill>
                  <a:srgbClr val="5A6B85"/>
                </a:solidFill>
              </a:defRPr>
            </a:pPr>
            <a:r>
              <a:t>Weight: 1.5</a:t>
            </a:r>
          </a:p>
          <a:p>
            <a:pPr>
              <a:defRPr sz="900">
                <a:solidFill>
                  <a:srgbClr val="5A6B85"/>
                </a:solidFill>
              </a:defRPr>
            </a:pPr>
            <a:r>
              <a:t>Unstated assumptions are identified, justified, or flagged rather than silently adopted.</a:t>
            </a:r>
          </a:p>
        </p:txBody>
      </p:sp>
      <p:sp>
        <p:nvSpPr>
          <p:cNvPr id="13" name="TextBox 12"/>
          <p:cNvSpPr txBox="1"/>
          <p:nvPr/>
        </p:nvSpPr>
        <p:spPr>
          <a:xfrm>
            <a:off x="6400800" y="4526280"/>
            <a:ext cx="5303520" cy="640080"/>
          </a:xfrm>
          <a:prstGeom prst="rect">
            <a:avLst/>
          </a:prstGeom>
          <a:noFill/>
        </p:spPr>
        <p:txBody>
          <a:bodyPr wrap="square">
            <a:spAutoFit/>
          </a:bodyPr>
          <a:lstStyle/>
          <a:p>
            <a:pPr>
              <a:defRPr sz="1100" b="1">
                <a:solidFill>
                  <a:srgbClr val="1B2A4A"/>
                </a:solidFill>
              </a:defRPr>
            </a:pPr>
            <a:r>
              <a:t>Systematic Progression</a:t>
            </a:r>
          </a:p>
          <a:p>
            <a:pPr>
              <a:defRPr sz="900">
                <a:solidFill>
                  <a:srgbClr val="5A6B85"/>
                </a:solidFill>
              </a:defRPr>
            </a:pPr>
            <a:r>
              <a:t>Weight: 1.0</a:t>
            </a:r>
          </a:p>
          <a:p>
            <a:pPr>
              <a:defRPr sz="900">
                <a:solidFill>
                  <a:srgbClr val="5A6B85"/>
                </a:solidFill>
              </a:defRPr>
            </a:pPr>
            <a:r>
              <a:t>The response follows a structured analytical approach rather than jumping to conclusions.</a:t>
            </a:r>
          </a:p>
        </p:txBody>
      </p:sp>
      <p:sp>
        <p:nvSpPr>
          <p:cNvPr id="14" name="TextBox 13"/>
          <p:cNvSpPr txBox="1"/>
          <p:nvPr/>
        </p:nvSpPr>
        <p:spPr>
          <a:xfrm>
            <a:off x="457200" y="5943600"/>
            <a:ext cx="11277295" cy="365760"/>
          </a:xfrm>
          <a:prstGeom prst="rect">
            <a:avLst/>
          </a:prstGeom>
          <a:noFill/>
        </p:spPr>
        <p:txBody>
          <a:bodyPr wrap="none">
            <a:spAutoFit/>
          </a:bodyPr>
          <a:lstStyle/>
          <a:p>
            <a:pPr>
              <a:defRPr sz="900" i="1">
                <a:solidFill>
                  <a:srgbClr val="5A6B85"/>
                </a:solidFill>
              </a:defRPr>
            </a:pPr>
            <a:r>
              <a:t>Note: Responses evaluated using blind A/B/C comparison</a:t>
            </a:r>
          </a:p>
        </p:txBody>
      </p:sp>
      <p:cxnSp>
        <p:nvCxnSpPr>
          <p:cNvPr id="15" name="Connector 14"/>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17" name="TextBox 16"/>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18" name="TextBox 17"/>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Results Rankings</a:t>
            </a:r>
          </a:p>
        </p:txBody>
      </p:sp>
      <p:graphicFrame>
        <p:nvGraphicFramePr>
          <p:cNvPr id="3" name="Table 2"/>
          <p:cNvGraphicFramePr>
            <a:graphicFrameLocks noGrp="1"/>
          </p:cNvGraphicFramePr>
          <p:nvPr/>
        </p:nvGraphicFramePr>
        <p:xfrm>
          <a:off x="457200" y="1371600"/>
          <a:ext cx="11277295" cy="3291840"/>
        </p:xfrm>
        <a:graphic>
          <a:graphicData uri="http://schemas.openxmlformats.org/drawingml/2006/table">
            <a:tbl>
              <a:tblPr firstRow="1" bandRow="1">
                <a:tableStyleId>{5C22544A-7EE6-4342-B048-85BDC9FD1C3A}</a:tableStyleId>
              </a:tblPr>
              <a:tblGrid>
                <a:gridCol w="1611042"/>
                <a:gridCol w="1611042"/>
                <a:gridCol w="1611042"/>
                <a:gridCol w="1611042"/>
                <a:gridCol w="1611042"/>
                <a:gridCol w="1611042"/>
                <a:gridCol w="1611043"/>
              </a:tblGrid>
              <a:tr h="365760">
                <a:tc>
                  <a:txBody>
                    <a:bodyPr wrap="square" lIns="50800" rIns="50800" tIns="25400" bIns="25400"/>
                    <a:lstStyle/>
                    <a:p>
                      <a:pPr algn="ctr">
                        <a:defRPr sz="1000" b="1">
                          <a:solidFill>
                            <a:srgbClr val="0B5394"/>
                          </a:solidFill>
                        </a:defRPr>
                      </a:pPr>
                      <a:r>
                        <a:t>Rank</a:t>
                      </a:r>
                    </a:p>
                  </a:txBody>
                  <a:tcPr>
                    <a:solidFill>
                      <a:srgbClr val="EBF0F8"/>
                    </a:solidFill>
                  </a:tcPr>
                </a:tc>
                <a:tc>
                  <a:txBody>
                    <a:bodyPr wrap="square" lIns="50800" rIns="50800" tIns="25400" bIns="25400"/>
                    <a:lstStyle/>
                    <a:p>
                      <a:pPr algn="ctr">
                        <a:defRPr sz="1000" b="1">
                          <a:solidFill>
                            <a:srgbClr val="0B5394"/>
                          </a:solidFill>
                        </a:defRPr>
                      </a:pPr>
                      <a:r>
                        <a:t>Model</a:t>
                      </a:r>
                    </a:p>
                  </a:txBody>
                  <a:tcPr>
                    <a:solidFill>
                      <a:srgbClr val="EBF0F8"/>
                    </a:solidFill>
                  </a:tcPr>
                </a:tc>
                <a:tc>
                  <a:txBody>
                    <a:bodyPr wrap="square" lIns="50800" rIns="50800" tIns="25400" bIns="25400"/>
                    <a:lstStyle/>
                    <a:p>
                      <a:pPr algn="ctr">
                        <a:defRPr sz="1000" b="1">
                          <a:solidFill>
                            <a:srgbClr val="0B5394"/>
                          </a:solidFill>
                        </a:defRPr>
                      </a:pPr>
                      <a:r>
                        <a:t>Score</a:t>
                      </a:r>
                    </a:p>
                  </a:txBody>
                  <a:tcPr>
                    <a:solidFill>
                      <a:srgbClr val="EBF0F8"/>
                    </a:solidFill>
                  </a:tcPr>
                </a:tc>
                <a:tc>
                  <a:txBody>
                    <a:bodyPr wrap="square" lIns="50800" rIns="50800" tIns="25400" bIns="25400"/>
                    <a:lstStyle/>
                    <a:p>
                      <a:pPr algn="ctr">
                        <a:defRPr sz="1000" b="1">
                          <a:solidFill>
                            <a:srgbClr val="0B5394"/>
                          </a:solidFill>
                        </a:defRPr>
                      </a:pPr>
                      <a:r>
                        <a:t>Tokens</a:t>
                      </a:r>
                    </a:p>
                  </a:txBody>
                  <a:tcPr>
                    <a:solidFill>
                      <a:srgbClr val="EBF0F8"/>
                    </a:solidFill>
                  </a:tcPr>
                </a:tc>
                <a:tc>
                  <a:txBody>
                    <a:bodyPr wrap="square" lIns="50800" rIns="50800" tIns="25400" bIns="25400"/>
                    <a:lstStyle/>
                    <a:p>
                      <a:pPr algn="ctr">
                        <a:defRPr sz="1000" b="1">
                          <a:solidFill>
                            <a:srgbClr val="0B5394"/>
                          </a:solidFill>
                        </a:defRPr>
                      </a:pPr>
                      <a:r>
                        <a:t>Tok/s</a:t>
                      </a:r>
                    </a:p>
                  </a:txBody>
                  <a:tcPr>
                    <a:solidFill>
                      <a:srgbClr val="EBF0F8"/>
                    </a:solidFill>
                  </a:tcPr>
                </a:tc>
                <a:tc>
                  <a:txBody>
                    <a:bodyPr wrap="square" lIns="50800" rIns="50800" tIns="25400" bIns="25400"/>
                    <a:lstStyle/>
                    <a:p>
                      <a:pPr algn="ctr">
                        <a:defRPr sz="1000" b="1">
                          <a:solidFill>
                            <a:srgbClr val="0B5394"/>
                          </a:solidFill>
                        </a:defRPr>
                      </a:pPr>
                      <a:r>
                        <a:t>Cost</a:t>
                      </a:r>
                    </a:p>
                  </a:txBody>
                  <a:tcPr>
                    <a:solidFill>
                      <a:srgbClr val="EBF0F8"/>
                    </a:solidFill>
                  </a:tcPr>
                </a:tc>
                <a:tc>
                  <a:txBody>
                    <a:bodyPr wrap="square" lIns="50800" rIns="50800" tIns="25400" bIns="25400"/>
                    <a:lstStyle/>
                    <a:p>
                      <a:pPr algn="ctr">
                        <a:defRPr sz="1000" b="1">
                          <a:solidFill>
                            <a:srgbClr val="0B5394"/>
                          </a:solidFill>
                        </a:defRPr>
                      </a:pPr>
                      <a:r>
                        <a:t>Avg Latency</a:t>
                      </a:r>
                    </a:p>
                  </a:txBody>
                  <a:tcPr>
                    <a:solidFill>
                      <a:srgbClr val="EBF0F8"/>
                    </a:solidFill>
                  </a:tcPr>
                </a:tc>
              </a:tr>
              <a:tr h="365760">
                <a:tc>
                  <a:txBody>
                    <a:bodyPr wrap="square" lIns="50800" rIns="50800" tIns="25400" bIns="25400"/>
                    <a:lstStyle/>
                    <a:p>
                      <a:pPr algn="ctr">
                        <a:defRPr sz="900" b="0">
                          <a:solidFill>
                            <a:srgbClr val="FFFFFF"/>
                          </a:solidFill>
                        </a:defRPr>
                      </a:pPr>
                      <a:r>
                        <a:t>1</a:t>
                      </a:r>
                    </a:p>
                  </a:txBody>
                  <a:tcPr>
                    <a:solidFill>
                      <a:srgbClr val="059669"/>
                    </a:solidFill>
                  </a:tcPr>
                </a:tc>
                <a:tc>
                  <a:txBody>
                    <a:bodyPr wrap="square" lIns="50800" rIns="50800" tIns="25400" bIns="25400"/>
                    <a:lstStyle/>
                    <a:p>
                      <a:pPr algn="l">
                        <a:defRPr sz="900" b="0">
                          <a:solidFill>
                            <a:srgbClr val="1B2A4A"/>
                          </a:solidFill>
                        </a:defRPr>
                      </a:pPr>
                      <a:r>
                        <a:t>Claude Opus 4.6 [Reasoning (high)]</a:t>
                      </a:r>
                    </a:p>
                  </a:txBody>
                  <a:tcPr>
                    <a:solidFill>
                      <a:srgbClr val="FFFFFF"/>
                    </a:solidFill>
                  </a:tcPr>
                </a:tc>
                <a:tc>
                  <a:txBody>
                    <a:bodyPr wrap="square" lIns="50800" rIns="50800" tIns="25400" bIns="25400"/>
                    <a:lstStyle/>
                    <a:p>
                      <a:pPr algn="r">
                        <a:defRPr sz="900" b="0">
                          <a:solidFill>
                            <a:srgbClr val="308C1C"/>
                          </a:solidFill>
                        </a:defRPr>
                      </a:pPr>
                      <a:r>
                        <a:t>9.10</a:t>
                      </a:r>
                    </a:p>
                  </a:txBody>
                  <a:tcPr>
                    <a:solidFill>
                      <a:srgbClr val="FFFFFF"/>
                    </a:solidFill>
                  </a:tcPr>
                </a:tc>
                <a:tc>
                  <a:txBody>
                    <a:bodyPr wrap="square" lIns="50800" rIns="50800" tIns="25400" bIns="25400"/>
                    <a:lstStyle/>
                    <a:p>
                      <a:pPr algn="r">
                        <a:defRPr sz="900" b="0">
                          <a:solidFill>
                            <a:srgbClr val="1B2A4A"/>
                          </a:solidFill>
                        </a:defRPr>
                      </a:pPr>
                      <a:r>
                        <a:t>92,155</a:t>
                      </a:r>
                    </a:p>
                  </a:txBody>
                  <a:tcPr>
                    <a:solidFill>
                      <a:srgbClr val="FFFFFF"/>
                    </a:solidFill>
                  </a:tcPr>
                </a:tc>
                <a:tc>
                  <a:txBody>
                    <a:bodyPr wrap="square" lIns="50800" rIns="50800" tIns="25400" bIns="25400"/>
                    <a:lstStyle/>
                    <a:p>
                      <a:pPr algn="r">
                        <a:defRPr sz="900" b="0">
                          <a:solidFill>
                            <a:srgbClr val="1B2A4A"/>
                          </a:solidFill>
                        </a:defRPr>
                      </a:pPr>
                      <a:r>
                        <a:t>53.8</a:t>
                      </a:r>
                    </a:p>
                  </a:txBody>
                  <a:tcPr>
                    <a:solidFill>
                      <a:srgbClr val="FFFFFF"/>
                    </a:solidFill>
                  </a:tcPr>
                </a:tc>
                <a:tc>
                  <a:txBody>
                    <a:bodyPr wrap="square" lIns="50800" rIns="50800" tIns="25400" bIns="25400"/>
                    <a:lstStyle/>
                    <a:p>
                      <a:pPr algn="r">
                        <a:defRPr sz="900" b="0">
                          <a:solidFill>
                            <a:srgbClr val="1B2A4A"/>
                          </a:solidFill>
                        </a:defRPr>
                      </a:pPr>
                      <a:r>
                        <a:t>$1.94</a:t>
                      </a:r>
                    </a:p>
                  </a:txBody>
                  <a:tcPr>
                    <a:solidFill>
                      <a:srgbClr val="FFFFFF"/>
                    </a:solidFill>
                  </a:tcPr>
                </a:tc>
                <a:tc>
                  <a:txBody>
                    <a:bodyPr wrap="square" lIns="50800" rIns="50800" tIns="25400" bIns="25400"/>
                    <a:lstStyle/>
                    <a:p>
                      <a:pPr algn="r">
                        <a:defRPr sz="900" b="0">
                          <a:solidFill>
                            <a:srgbClr val="1B2A4A"/>
                          </a:solidFill>
                        </a:defRPr>
                      </a:pPr>
                      <a:r>
                        <a:t>68558ms</a:t>
                      </a:r>
                    </a:p>
                  </a:txBody>
                  <a:tcPr>
                    <a:solidFill>
                      <a:srgbClr val="FFFFFF"/>
                    </a:solidFill>
                  </a:tcPr>
                </a:tc>
              </a:tr>
              <a:tr h="365760">
                <a:tc>
                  <a:txBody>
                    <a:bodyPr wrap="square" lIns="50800" rIns="50800" tIns="25400" bIns="25400"/>
                    <a:lstStyle/>
                    <a:p>
                      <a:pPr algn="ctr">
                        <a:defRPr sz="900" b="0">
                          <a:solidFill>
                            <a:srgbClr val="1B2A4A"/>
                          </a:solidFill>
                        </a:defRPr>
                      </a:pPr>
                      <a:r>
                        <a:t>2</a:t>
                      </a:r>
                    </a:p>
                  </a:txBody>
                  <a:tcPr>
                    <a:solidFill>
                      <a:srgbClr val="F9FAFC"/>
                    </a:solidFill>
                  </a:tcPr>
                </a:tc>
                <a:tc>
                  <a:txBody>
                    <a:bodyPr wrap="square" lIns="50800" rIns="50800" tIns="25400" bIns="25400"/>
                    <a:lstStyle/>
                    <a:p>
                      <a:pPr algn="l">
                        <a:defRPr sz="900" b="0">
                          <a:solidFill>
                            <a:srgbClr val="1B2A4A"/>
                          </a:solidFill>
                        </a:defRPr>
                      </a:pPr>
                      <a:r>
                        <a:t>GPT-OSS 120B</a:t>
                      </a:r>
                    </a:p>
                  </a:txBody>
                  <a:tcPr>
                    <a:solidFill>
                      <a:srgbClr val="F9FAFC"/>
                    </a:solidFill>
                  </a:tcPr>
                </a:tc>
                <a:tc>
                  <a:txBody>
                    <a:bodyPr wrap="square" lIns="50800" rIns="50800" tIns="25400" bIns="25400"/>
                    <a:lstStyle/>
                    <a:p>
                      <a:pPr algn="r">
                        <a:defRPr sz="900" b="0">
                          <a:solidFill>
                            <a:srgbClr val="308C1C"/>
                          </a:solidFill>
                        </a:defRPr>
                      </a:pPr>
                      <a:r>
                        <a:t>9.10</a:t>
                      </a:r>
                    </a:p>
                  </a:txBody>
                  <a:tcPr>
                    <a:solidFill>
                      <a:srgbClr val="F9FAFC"/>
                    </a:solidFill>
                  </a:tcPr>
                </a:tc>
                <a:tc>
                  <a:txBody>
                    <a:bodyPr wrap="square" lIns="50800" rIns="50800" tIns="25400" bIns="25400"/>
                    <a:lstStyle/>
                    <a:p>
                      <a:pPr algn="r">
                        <a:defRPr sz="900" b="0">
                          <a:solidFill>
                            <a:srgbClr val="1B2A4A"/>
                          </a:solidFill>
                        </a:defRPr>
                      </a:pPr>
                      <a:r>
                        <a:t>118,994</a:t>
                      </a:r>
                    </a:p>
                  </a:txBody>
                  <a:tcPr>
                    <a:solidFill>
                      <a:srgbClr val="F9FAFC"/>
                    </a:solidFill>
                  </a:tcPr>
                </a:tc>
                <a:tc>
                  <a:txBody>
                    <a:bodyPr wrap="square" lIns="50800" rIns="50800" tIns="25400" bIns="25400"/>
                    <a:lstStyle/>
                    <a:p>
                      <a:pPr algn="r">
                        <a:defRPr sz="900" b="0">
                          <a:solidFill>
                            <a:srgbClr val="1B2A4A"/>
                          </a:solidFill>
                        </a:defRPr>
                      </a:pPr>
                      <a:r>
                        <a:t>45.5</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c>
                  <a:txBody>
                    <a:bodyPr wrap="square" lIns="50800" rIns="50800" tIns="25400" bIns="25400"/>
                    <a:lstStyle/>
                    <a:p>
                      <a:pPr algn="r">
                        <a:defRPr sz="900" b="0">
                          <a:solidFill>
                            <a:srgbClr val="1B2A4A"/>
                          </a:solidFill>
                        </a:defRPr>
                      </a:pPr>
                      <a:r>
                        <a:t>104617ms</a:t>
                      </a:r>
                    </a:p>
                  </a:txBody>
                  <a:tcPr>
                    <a:solidFill>
                      <a:srgbClr val="F9FAFC"/>
                    </a:solidFill>
                  </a:tcPr>
                </a:tc>
              </a:tr>
              <a:tr h="365760">
                <a:tc>
                  <a:txBody>
                    <a:bodyPr wrap="square" lIns="50800" rIns="50800" tIns="25400" bIns="25400"/>
                    <a:lstStyle/>
                    <a:p>
                      <a:pPr algn="ctr">
                        <a:defRPr sz="900" b="0">
                          <a:solidFill>
                            <a:srgbClr val="1B2A4A"/>
                          </a:solidFill>
                        </a:defRPr>
                      </a:pPr>
                      <a:r>
                        <a:t>3</a:t>
                      </a:r>
                    </a:p>
                  </a:txBody>
                  <a:tcPr>
                    <a:solidFill>
                      <a:srgbClr val="FFFFFF"/>
                    </a:solidFill>
                  </a:tcPr>
                </a:tc>
                <a:tc>
                  <a:txBody>
                    <a:bodyPr wrap="square" lIns="50800" rIns="50800" tIns="25400" bIns="25400"/>
                    <a:lstStyle/>
                    <a:p>
                      <a:pPr algn="l">
                        <a:defRPr sz="900" b="0">
                          <a:solidFill>
                            <a:srgbClr val="1B2A4A"/>
                          </a:solidFill>
                        </a:defRPr>
                      </a:pPr>
                      <a:r>
                        <a:t>Kimi K2.5 [Reasoning]</a:t>
                      </a:r>
                    </a:p>
                  </a:txBody>
                  <a:tcPr>
                    <a:solidFill>
                      <a:srgbClr val="FFFFFF"/>
                    </a:solidFill>
                  </a:tcPr>
                </a:tc>
                <a:tc>
                  <a:txBody>
                    <a:bodyPr wrap="square" lIns="50800" rIns="50800" tIns="25400" bIns="25400"/>
                    <a:lstStyle/>
                    <a:p>
                      <a:pPr algn="r">
                        <a:defRPr sz="900" b="0">
                          <a:solidFill>
                            <a:srgbClr val="358C1C"/>
                          </a:solidFill>
                        </a:defRPr>
                      </a:pPr>
                      <a:r>
                        <a:t>8.86</a:t>
                      </a:r>
                    </a:p>
                  </a:txBody>
                  <a:tcPr>
                    <a:solidFill>
                      <a:srgbClr val="FFFFFF"/>
                    </a:solidFill>
                  </a:tcPr>
                </a:tc>
                <a:tc>
                  <a:txBody>
                    <a:bodyPr wrap="square" lIns="50800" rIns="50800" tIns="25400" bIns="25400"/>
                    <a:lstStyle/>
                    <a:p>
                      <a:pPr algn="r">
                        <a:defRPr sz="900" b="0">
                          <a:solidFill>
                            <a:srgbClr val="1B2A4A"/>
                          </a:solidFill>
                        </a:defRPr>
                      </a:pPr>
                      <a:r>
                        <a:t>130,919</a:t>
                      </a:r>
                    </a:p>
                  </a:txBody>
                  <a:tcPr>
                    <a:solidFill>
                      <a:srgbClr val="FFFFFF"/>
                    </a:solidFill>
                  </a:tcPr>
                </a:tc>
                <a:tc>
                  <a:txBody>
                    <a:bodyPr wrap="square" lIns="50800" rIns="50800" tIns="25400" bIns="25400"/>
                    <a:lstStyle/>
                    <a:p>
                      <a:pPr algn="r">
                        <a:defRPr sz="900" b="0">
                          <a:solidFill>
                            <a:srgbClr val="1B2A4A"/>
                          </a:solidFill>
                        </a:defRPr>
                      </a:pPr>
                      <a:r>
                        <a:t>55.4</a:t>
                      </a:r>
                    </a:p>
                  </a:txBody>
                  <a:tcPr>
                    <a:solidFill>
                      <a:srgbClr val="FFFFFF"/>
                    </a:solidFill>
                  </a:tcPr>
                </a:tc>
                <a:tc>
                  <a:txBody>
                    <a:bodyPr wrap="square" lIns="50800" rIns="50800" tIns="25400" bIns="25400"/>
                    <a:lstStyle/>
                    <a:p>
                      <a:pPr algn="r">
                        <a:defRPr sz="900" b="0">
                          <a:solidFill>
                            <a:srgbClr val="1B2A4A"/>
                          </a:solidFill>
                        </a:defRPr>
                      </a:pPr>
                      <a:r>
                        <a:t>$0.33</a:t>
                      </a:r>
                    </a:p>
                  </a:txBody>
                  <a:tcPr>
                    <a:solidFill>
                      <a:srgbClr val="FFFFFF"/>
                    </a:solidFill>
                  </a:tcPr>
                </a:tc>
                <a:tc>
                  <a:txBody>
                    <a:bodyPr wrap="square" lIns="50800" rIns="50800" tIns="25400" bIns="25400"/>
                    <a:lstStyle/>
                    <a:p>
                      <a:pPr algn="r">
                        <a:defRPr sz="900" b="0">
                          <a:solidFill>
                            <a:srgbClr val="1B2A4A"/>
                          </a:solidFill>
                        </a:defRPr>
                      </a:pPr>
                      <a:r>
                        <a:t>94465ms</a:t>
                      </a:r>
                    </a:p>
                  </a:txBody>
                  <a:tcPr>
                    <a:solidFill>
                      <a:srgbClr val="FFFFFF"/>
                    </a:solidFill>
                  </a:tcPr>
                </a:tc>
              </a:tr>
              <a:tr h="365760">
                <a:tc>
                  <a:txBody>
                    <a:bodyPr wrap="square" lIns="50800" rIns="50800" tIns="25400" bIns="25400"/>
                    <a:lstStyle/>
                    <a:p>
                      <a:pPr algn="ctr">
                        <a:defRPr sz="900" b="0">
                          <a:solidFill>
                            <a:srgbClr val="1B2A4A"/>
                          </a:solidFill>
                        </a:defRPr>
                      </a:pPr>
                      <a:r>
                        <a:t>4</a:t>
                      </a:r>
                    </a:p>
                  </a:txBody>
                  <a:tcPr>
                    <a:solidFill>
                      <a:srgbClr val="F9FAFC"/>
                    </a:solidFill>
                  </a:tcPr>
                </a:tc>
                <a:tc>
                  <a:txBody>
                    <a:bodyPr wrap="square" lIns="50800" rIns="50800" tIns="25400" bIns="25400"/>
                    <a:lstStyle/>
                    <a:p>
                      <a:pPr algn="l">
                        <a:defRPr sz="900" b="0">
                          <a:solidFill>
                            <a:srgbClr val="1B2A4A"/>
                          </a:solidFill>
                        </a:defRPr>
                      </a:pPr>
                      <a:r>
                        <a:t>GPT-5.2 [Reasoning (high)]</a:t>
                      </a:r>
                    </a:p>
                  </a:txBody>
                  <a:tcPr>
                    <a:solidFill>
                      <a:srgbClr val="F9FAFC"/>
                    </a:solidFill>
                  </a:tcPr>
                </a:tc>
                <a:tc>
                  <a:txBody>
                    <a:bodyPr wrap="square" lIns="50800" rIns="50800" tIns="25400" bIns="25400"/>
                    <a:lstStyle/>
                    <a:p>
                      <a:pPr algn="r">
                        <a:defRPr sz="900" b="0">
                          <a:solidFill>
                            <a:srgbClr val="398C1C"/>
                          </a:solidFill>
                        </a:defRPr>
                      </a:pPr>
                      <a:r>
                        <a:t>8.67</a:t>
                      </a:r>
                    </a:p>
                  </a:txBody>
                  <a:tcPr>
                    <a:solidFill>
                      <a:srgbClr val="F9FAFC"/>
                    </a:solidFill>
                  </a:tcPr>
                </a:tc>
                <a:tc>
                  <a:txBody>
                    <a:bodyPr wrap="square" lIns="50800" rIns="50800" tIns="25400" bIns="25400"/>
                    <a:lstStyle/>
                    <a:p>
                      <a:pPr algn="r">
                        <a:defRPr sz="900" b="0">
                          <a:solidFill>
                            <a:srgbClr val="1B2A4A"/>
                          </a:solidFill>
                        </a:defRPr>
                      </a:pPr>
                      <a:r>
                        <a:t>73,350</a:t>
                      </a:r>
                    </a:p>
                  </a:txBody>
                  <a:tcPr>
                    <a:solidFill>
                      <a:srgbClr val="F9FAFC"/>
                    </a:solidFill>
                  </a:tcPr>
                </a:tc>
                <a:tc>
                  <a:txBody>
                    <a:bodyPr wrap="square" lIns="50800" rIns="50800" tIns="25400" bIns="25400"/>
                    <a:lstStyle/>
                    <a:p>
                      <a:pPr algn="r">
                        <a:defRPr sz="900" b="0">
                          <a:solidFill>
                            <a:srgbClr val="1B2A4A"/>
                          </a:solidFill>
                        </a:defRPr>
                      </a:pPr>
                      <a:r>
                        <a:t>54.5</a:t>
                      </a:r>
                    </a:p>
                  </a:txBody>
                  <a:tcPr>
                    <a:solidFill>
                      <a:srgbClr val="F9FAFC"/>
                    </a:solidFill>
                  </a:tcPr>
                </a:tc>
                <a:tc>
                  <a:txBody>
                    <a:bodyPr wrap="square" lIns="50800" rIns="50800" tIns="25400" bIns="25400"/>
                    <a:lstStyle/>
                    <a:p>
                      <a:pPr algn="r">
                        <a:defRPr sz="900" b="0">
                          <a:solidFill>
                            <a:srgbClr val="1B2A4A"/>
                          </a:solidFill>
                        </a:defRPr>
                      </a:pPr>
                      <a:r>
                        <a:t>$0.85</a:t>
                      </a:r>
                    </a:p>
                  </a:txBody>
                  <a:tcPr>
                    <a:solidFill>
                      <a:srgbClr val="F9FAFC"/>
                    </a:solidFill>
                  </a:tcPr>
                </a:tc>
                <a:tc>
                  <a:txBody>
                    <a:bodyPr wrap="square" lIns="50800" rIns="50800" tIns="25400" bIns="25400"/>
                    <a:lstStyle/>
                    <a:p>
                      <a:pPr algn="r">
                        <a:defRPr sz="900" b="0">
                          <a:solidFill>
                            <a:srgbClr val="1B2A4A"/>
                          </a:solidFill>
                        </a:defRPr>
                      </a:pPr>
                      <a:r>
                        <a:t>53834ms</a:t>
                      </a:r>
                    </a:p>
                  </a:txBody>
                  <a:tcPr>
                    <a:solidFill>
                      <a:srgbClr val="F9FAFC"/>
                    </a:solidFill>
                  </a:tcPr>
                </a:tc>
              </a:tr>
              <a:tr h="365760">
                <a:tc>
                  <a:txBody>
                    <a:bodyPr wrap="square" lIns="50800" rIns="50800" tIns="25400" bIns="25400"/>
                    <a:lstStyle/>
                    <a:p>
                      <a:pPr algn="ctr">
                        <a:defRPr sz="900" b="0">
                          <a:solidFill>
                            <a:srgbClr val="1B2A4A"/>
                          </a:solidFill>
                        </a:defRPr>
                      </a:pPr>
                      <a:r>
                        <a:t>5</a:t>
                      </a:r>
                    </a:p>
                  </a:txBody>
                  <a:tcPr>
                    <a:solidFill>
                      <a:srgbClr val="FFFFFF"/>
                    </a:solidFill>
                  </a:tcPr>
                </a:tc>
                <a:tc>
                  <a:txBody>
                    <a:bodyPr wrap="square" lIns="50800" rIns="50800" tIns="25400" bIns="25400"/>
                    <a:lstStyle/>
                    <a:p>
                      <a:pPr algn="l">
                        <a:defRPr sz="900" b="0">
                          <a:solidFill>
                            <a:srgbClr val="1B2A4A"/>
                          </a:solidFill>
                        </a:defRPr>
                      </a:pPr>
                      <a:r>
                        <a:t>Gemini 3.1 Pro Preview [Thinking (high)]</a:t>
                      </a:r>
                    </a:p>
                  </a:txBody>
                  <a:tcPr>
                    <a:solidFill>
                      <a:srgbClr val="FFFFFF"/>
                    </a:solidFill>
                  </a:tcPr>
                </a:tc>
                <a:tc>
                  <a:txBody>
                    <a:bodyPr wrap="square" lIns="50800" rIns="50800" tIns="25400" bIns="25400"/>
                    <a:lstStyle/>
                    <a:p>
                      <a:pPr algn="r">
                        <a:defRPr sz="900" b="0">
                          <a:solidFill>
                            <a:srgbClr val="418C1C"/>
                          </a:solidFill>
                        </a:defRPr>
                      </a:pPr>
                      <a:r>
                        <a:t>8.34</a:t>
                      </a:r>
                    </a:p>
                  </a:txBody>
                  <a:tcPr>
                    <a:solidFill>
                      <a:srgbClr val="FFFFFF"/>
                    </a:solidFill>
                  </a:tcPr>
                </a:tc>
                <a:tc>
                  <a:txBody>
                    <a:bodyPr wrap="square" lIns="50800" rIns="50800" tIns="25400" bIns="25400"/>
                    <a:lstStyle/>
                    <a:p>
                      <a:pPr algn="r">
                        <a:defRPr sz="900" b="0">
                          <a:solidFill>
                            <a:srgbClr val="1B2A4A"/>
                          </a:solidFill>
                        </a:defRPr>
                      </a:pPr>
                      <a:r>
                        <a:t>110,142</a:t>
                      </a:r>
                    </a:p>
                  </a:txBody>
                  <a:tcPr>
                    <a:solidFill>
                      <a:srgbClr val="FFFFFF"/>
                    </a:solidFill>
                  </a:tcPr>
                </a:tc>
                <a:tc>
                  <a:txBody>
                    <a:bodyPr wrap="square" lIns="50800" rIns="50800" tIns="25400" bIns="25400"/>
                    <a:lstStyle/>
                    <a:p>
                      <a:pPr algn="r">
                        <a:defRPr sz="900" b="0">
                          <a:solidFill>
                            <a:srgbClr val="1B2A4A"/>
                          </a:solidFill>
                        </a:defRPr>
                      </a:pPr>
                      <a:r>
                        <a:t>36.9</a:t>
                      </a:r>
                    </a:p>
                  </a:txBody>
                  <a:tcPr>
                    <a:solidFill>
                      <a:srgbClr val="FFFFFF"/>
                    </a:solidFill>
                  </a:tcPr>
                </a:tc>
                <a:tc>
                  <a:txBody>
                    <a:bodyPr wrap="square" lIns="50800" rIns="50800" tIns="25400" bIns="25400"/>
                    <a:lstStyle/>
                    <a:p>
                      <a:pPr algn="r">
                        <a:defRPr sz="900" b="0">
                          <a:solidFill>
                            <a:srgbClr val="1B2A4A"/>
                          </a:solidFill>
                        </a:defRPr>
                      </a:pPr>
                      <a:r>
                        <a:t>$0.91</a:t>
                      </a:r>
                    </a:p>
                  </a:txBody>
                  <a:tcPr>
                    <a:solidFill>
                      <a:srgbClr val="FFFFFF"/>
                    </a:solidFill>
                  </a:tcPr>
                </a:tc>
                <a:tc>
                  <a:txBody>
                    <a:bodyPr wrap="square" lIns="50800" rIns="50800" tIns="25400" bIns="25400"/>
                    <a:lstStyle/>
                    <a:p>
                      <a:pPr algn="r">
                        <a:defRPr sz="900" b="0">
                          <a:solidFill>
                            <a:srgbClr val="1B2A4A"/>
                          </a:solidFill>
                        </a:defRPr>
                      </a:pPr>
                      <a:r>
                        <a:t>119436ms</a:t>
                      </a:r>
                    </a:p>
                  </a:txBody>
                  <a:tcPr>
                    <a:solidFill>
                      <a:srgbClr val="FFFFFF"/>
                    </a:solidFill>
                  </a:tcPr>
                </a:tc>
              </a:tr>
              <a:tr h="365760">
                <a:tc>
                  <a:txBody>
                    <a:bodyPr wrap="square" lIns="50800" rIns="50800" tIns="25400" bIns="25400"/>
                    <a:lstStyle/>
                    <a:p>
                      <a:pPr algn="ctr">
                        <a:defRPr sz="900" b="0">
                          <a:solidFill>
                            <a:srgbClr val="1B2A4A"/>
                          </a:solidFill>
                        </a:defRPr>
                      </a:pPr>
                      <a:r>
                        <a:t>6</a:t>
                      </a:r>
                    </a:p>
                  </a:txBody>
                  <a:tcPr>
                    <a:solidFill>
                      <a:srgbClr val="F9FAFC"/>
                    </a:solidFill>
                  </a:tcPr>
                </a:tc>
                <a:tc>
                  <a:txBody>
                    <a:bodyPr wrap="square" lIns="50800" rIns="50800" tIns="25400" bIns="25400"/>
                    <a:lstStyle/>
                    <a:p>
                      <a:pPr algn="l">
                        <a:defRPr sz="900" b="0">
                          <a:solidFill>
                            <a:srgbClr val="1B2A4A"/>
                          </a:solidFill>
                        </a:defRPr>
                      </a:pPr>
                      <a:r>
                        <a:t>Grok 4-1-fast-reasoning [Reasoning]</a:t>
                      </a:r>
                    </a:p>
                  </a:txBody>
                  <a:tcPr>
                    <a:solidFill>
                      <a:srgbClr val="F9FAFC"/>
                    </a:solidFill>
                  </a:tcPr>
                </a:tc>
                <a:tc>
                  <a:txBody>
                    <a:bodyPr wrap="square" lIns="50800" rIns="50800" tIns="25400" bIns="25400"/>
                    <a:lstStyle/>
                    <a:p>
                      <a:pPr algn="r">
                        <a:defRPr sz="900" b="0">
                          <a:solidFill>
                            <a:srgbClr val="498C1C"/>
                          </a:solidFill>
                        </a:defRPr>
                      </a:pPr>
                      <a:r>
                        <a:t>7.97</a:t>
                      </a:r>
                    </a:p>
                  </a:txBody>
                  <a:tcPr>
                    <a:solidFill>
                      <a:srgbClr val="F9FAFC"/>
                    </a:solidFill>
                  </a:tcPr>
                </a:tc>
                <a:tc>
                  <a:txBody>
                    <a:bodyPr wrap="square" lIns="50800" rIns="50800" tIns="25400" bIns="25400"/>
                    <a:lstStyle/>
                    <a:p>
                      <a:pPr algn="r">
                        <a:defRPr sz="900" b="0">
                          <a:solidFill>
                            <a:srgbClr val="1B2A4A"/>
                          </a:solidFill>
                        </a:defRPr>
                      </a:pPr>
                      <a:r>
                        <a:t>76,265</a:t>
                      </a:r>
                    </a:p>
                  </a:txBody>
                  <a:tcPr>
                    <a:solidFill>
                      <a:srgbClr val="F9FAFC"/>
                    </a:solidFill>
                  </a:tcPr>
                </a:tc>
                <a:tc>
                  <a:txBody>
                    <a:bodyPr wrap="square" lIns="50800" rIns="50800" tIns="25400" bIns="25400"/>
                    <a:lstStyle/>
                    <a:p>
                      <a:pPr algn="r">
                        <a:defRPr sz="900" b="0">
                          <a:solidFill>
                            <a:srgbClr val="1B2A4A"/>
                          </a:solidFill>
                        </a:defRPr>
                      </a:pPr>
                      <a:r>
                        <a:t>107.5</a:t>
                      </a:r>
                    </a:p>
                  </a:txBody>
                  <a:tcPr>
                    <a:solidFill>
                      <a:srgbClr val="F9FAFC"/>
                    </a:solidFill>
                  </a:tcPr>
                </a:tc>
                <a:tc>
                  <a:txBody>
                    <a:bodyPr wrap="square" lIns="50800" rIns="50800" tIns="25400" bIns="25400"/>
                    <a:lstStyle/>
                    <a:p>
                      <a:pPr algn="r">
                        <a:defRPr sz="900" b="0">
                          <a:solidFill>
                            <a:srgbClr val="1B2A4A"/>
                          </a:solidFill>
                        </a:defRPr>
                      </a:pPr>
                      <a:r>
                        <a:t>$0.03</a:t>
                      </a:r>
                    </a:p>
                  </a:txBody>
                  <a:tcPr>
                    <a:solidFill>
                      <a:srgbClr val="F9FAFC"/>
                    </a:solidFill>
                  </a:tcPr>
                </a:tc>
                <a:tc>
                  <a:txBody>
                    <a:bodyPr wrap="square" lIns="50800" rIns="50800" tIns="25400" bIns="25400"/>
                    <a:lstStyle/>
                    <a:p>
                      <a:pPr algn="r">
                        <a:defRPr sz="900" b="0">
                          <a:solidFill>
                            <a:srgbClr val="1B2A4A"/>
                          </a:solidFill>
                        </a:defRPr>
                      </a:pPr>
                      <a:r>
                        <a:t>28373ms</a:t>
                      </a:r>
                    </a:p>
                  </a:txBody>
                  <a:tcPr>
                    <a:solidFill>
                      <a:srgbClr val="F9FAFC"/>
                    </a:solidFill>
                  </a:tcPr>
                </a:tc>
              </a:tr>
              <a:tr h="365760">
                <a:tc>
                  <a:txBody>
                    <a:bodyPr wrap="square" lIns="50800" rIns="50800" tIns="25400" bIns="25400"/>
                    <a:lstStyle/>
                    <a:p>
                      <a:pPr algn="ctr">
                        <a:defRPr sz="900" b="0">
                          <a:solidFill>
                            <a:srgbClr val="1B2A4A"/>
                          </a:solidFill>
                        </a:defRPr>
                      </a:pPr>
                      <a:r>
                        <a:t>7</a:t>
                      </a:r>
                    </a:p>
                  </a:txBody>
                  <a:tcPr>
                    <a:solidFill>
                      <a:srgbClr val="FFFFFF"/>
                    </a:solidFill>
                  </a:tcPr>
                </a:tc>
                <a:tc>
                  <a:txBody>
                    <a:bodyPr wrap="square" lIns="50800" rIns="50800" tIns="25400" bIns="25400"/>
                    <a:lstStyle/>
                    <a:p>
                      <a:pPr algn="l">
                        <a:defRPr sz="900" b="0">
                          <a:solidFill>
                            <a:srgbClr val="1B2A4A"/>
                          </a:solidFill>
                        </a:defRPr>
                      </a:pPr>
                      <a:r>
                        <a:t>Qwen3 Next 80B A3B Thinking</a:t>
                      </a:r>
                    </a:p>
                  </a:txBody>
                  <a:tcPr>
                    <a:solidFill>
                      <a:srgbClr val="FFFFFF"/>
                    </a:solidFill>
                  </a:tcPr>
                </a:tc>
                <a:tc>
                  <a:txBody>
                    <a:bodyPr wrap="square" lIns="50800" rIns="50800" tIns="25400" bIns="25400"/>
                    <a:lstStyle/>
                    <a:p>
                      <a:pPr algn="r">
                        <a:defRPr sz="900" b="0">
                          <a:solidFill>
                            <a:srgbClr val="508C1C"/>
                          </a:solidFill>
                        </a:defRPr>
                      </a:pPr>
                      <a:r>
                        <a:t>7.65</a:t>
                      </a:r>
                    </a:p>
                  </a:txBody>
                  <a:tcPr>
                    <a:solidFill>
                      <a:srgbClr val="FFFFFF"/>
                    </a:solidFill>
                  </a:tcPr>
                </a:tc>
                <a:tc>
                  <a:txBody>
                    <a:bodyPr wrap="square" lIns="50800" rIns="50800" tIns="25400" bIns="25400"/>
                    <a:lstStyle/>
                    <a:p>
                      <a:pPr algn="r">
                        <a:defRPr sz="900" b="0">
                          <a:solidFill>
                            <a:srgbClr val="1B2A4A"/>
                          </a:solidFill>
                        </a:defRPr>
                      </a:pPr>
                      <a:r>
                        <a:t>214,293</a:t>
                      </a:r>
                    </a:p>
                  </a:txBody>
                  <a:tcPr>
                    <a:solidFill>
                      <a:srgbClr val="FFFFFF"/>
                    </a:solidFill>
                  </a:tcPr>
                </a:tc>
                <a:tc>
                  <a:txBody>
                    <a:bodyPr wrap="square" lIns="50800" rIns="50800" tIns="25400" bIns="25400"/>
                    <a:lstStyle/>
                    <a:p>
                      <a:pPr algn="r">
                        <a:defRPr sz="900" b="0">
                          <a:solidFill>
                            <a:srgbClr val="1B2A4A"/>
                          </a:solidFill>
                        </a:defRPr>
                      </a:pPr>
                      <a:r>
                        <a:t>59.1</a:t>
                      </a:r>
                    </a:p>
                  </a:txBody>
                  <a:tcPr>
                    <a:solidFill>
                      <a:srgbClr val="FFFFFF"/>
                    </a:solidFill>
                  </a:tcPr>
                </a:tc>
                <a:tc>
                  <a:txBody>
                    <a:bodyPr wrap="square" lIns="50800" rIns="50800" tIns="25400" bIns="25400"/>
                    <a:lstStyle/>
                    <a:p>
                      <a:pPr algn="r">
                        <a:defRPr sz="900" b="0">
                          <a:solidFill>
                            <a:srgbClr val="1B2A4A"/>
                          </a:solidFill>
                        </a:defRPr>
                      </a:pPr>
                      <a:r>
                        <a:t>Free</a:t>
                      </a:r>
                    </a:p>
                  </a:txBody>
                  <a:tcPr>
                    <a:solidFill>
                      <a:srgbClr val="FFFFFF"/>
                    </a:solidFill>
                  </a:tcPr>
                </a:tc>
                <a:tc>
                  <a:txBody>
                    <a:bodyPr wrap="square" lIns="50800" rIns="50800" tIns="25400" bIns="25400"/>
                    <a:lstStyle/>
                    <a:p>
                      <a:pPr algn="r">
                        <a:defRPr sz="900" b="0">
                          <a:solidFill>
                            <a:srgbClr val="1B2A4A"/>
                          </a:solidFill>
                        </a:defRPr>
                      </a:pPr>
                      <a:r>
                        <a:t>145120ms</a:t>
                      </a:r>
                    </a:p>
                  </a:txBody>
                  <a:tcPr>
                    <a:solidFill>
                      <a:srgbClr val="FFFFFF"/>
                    </a:solidFill>
                  </a:tcPr>
                </a:tc>
              </a:tr>
              <a:tr h="365760">
                <a:tc>
                  <a:txBody>
                    <a:bodyPr wrap="square" lIns="50800" rIns="50800" tIns="25400" bIns="25400"/>
                    <a:lstStyle/>
                    <a:p>
                      <a:pPr algn="ctr">
                        <a:defRPr sz="900" b="0">
                          <a:solidFill>
                            <a:srgbClr val="1B2A4A"/>
                          </a:solidFill>
                        </a:defRPr>
                      </a:pPr>
                      <a:r>
                        <a:t>8</a:t>
                      </a:r>
                    </a:p>
                  </a:txBody>
                  <a:tcPr>
                    <a:solidFill>
                      <a:srgbClr val="F9FAFC"/>
                    </a:solidFill>
                  </a:tcPr>
                </a:tc>
                <a:tc>
                  <a:txBody>
                    <a:bodyPr wrap="square" lIns="50800" rIns="50800" tIns="25400" bIns="25400"/>
                    <a:lstStyle/>
                    <a:p>
                      <a:pPr algn="l">
                        <a:defRPr sz="900" b="0">
                          <a:solidFill>
                            <a:srgbClr val="1B2A4A"/>
                          </a:solidFill>
                        </a:defRPr>
                      </a:pPr>
                      <a:r>
                        <a:t>GPT-OSS 20B</a:t>
                      </a:r>
                    </a:p>
                  </a:txBody>
                  <a:tcPr>
                    <a:solidFill>
                      <a:srgbClr val="F9FAFC"/>
                    </a:solidFill>
                  </a:tcPr>
                </a:tc>
                <a:tc>
                  <a:txBody>
                    <a:bodyPr wrap="square" lIns="50800" rIns="50800" tIns="25400" bIns="25400"/>
                    <a:lstStyle/>
                    <a:p>
                      <a:pPr algn="r">
                        <a:defRPr sz="900" b="0">
                          <a:solidFill>
                            <a:srgbClr val="698C1C"/>
                          </a:solidFill>
                        </a:defRPr>
                      </a:pPr>
                      <a:r>
                        <a:t>6.55</a:t>
                      </a:r>
                    </a:p>
                  </a:txBody>
                  <a:tcPr>
                    <a:solidFill>
                      <a:srgbClr val="F9FAFC"/>
                    </a:solidFill>
                  </a:tcPr>
                </a:tc>
                <a:tc>
                  <a:txBody>
                    <a:bodyPr wrap="square" lIns="50800" rIns="50800" tIns="25400" bIns="25400"/>
                    <a:lstStyle/>
                    <a:p>
                      <a:pPr algn="r">
                        <a:defRPr sz="900" b="0">
                          <a:solidFill>
                            <a:srgbClr val="1B2A4A"/>
                          </a:solidFill>
                        </a:defRPr>
                      </a:pPr>
                      <a:r>
                        <a:t>44,010</a:t>
                      </a:r>
                    </a:p>
                  </a:txBody>
                  <a:tcPr>
                    <a:solidFill>
                      <a:srgbClr val="F9FAFC"/>
                    </a:solidFill>
                  </a:tcPr>
                </a:tc>
                <a:tc>
                  <a:txBody>
                    <a:bodyPr wrap="square" lIns="50800" rIns="50800" tIns="25400" bIns="25400"/>
                    <a:lstStyle/>
                    <a:p>
                      <a:pPr algn="r">
                        <a:defRPr sz="900" b="0">
                          <a:solidFill>
                            <a:srgbClr val="1B2A4A"/>
                          </a:solidFill>
                        </a:defRPr>
                      </a:pPr>
                      <a:r>
                        <a:t>77.8</a:t>
                      </a:r>
                    </a:p>
                  </a:txBody>
                  <a:tcPr>
                    <a:solidFill>
                      <a:srgbClr val="F9FAFC"/>
                    </a:solidFill>
                  </a:tcPr>
                </a:tc>
                <a:tc>
                  <a:txBody>
                    <a:bodyPr wrap="square" lIns="50800" rIns="50800" tIns="25400" bIns="25400"/>
                    <a:lstStyle/>
                    <a:p>
                      <a:pPr algn="r">
                        <a:defRPr sz="900" b="0">
                          <a:solidFill>
                            <a:srgbClr val="1B2A4A"/>
                          </a:solidFill>
                        </a:defRPr>
                      </a:pPr>
                      <a:r>
                        <a:t>Free</a:t>
                      </a:r>
                    </a:p>
                  </a:txBody>
                  <a:tcPr>
                    <a:solidFill>
                      <a:srgbClr val="F9FAFC"/>
                    </a:solidFill>
                  </a:tcPr>
                </a:tc>
                <a:tc>
                  <a:txBody>
                    <a:bodyPr wrap="square" lIns="50800" rIns="50800" tIns="25400" bIns="25400"/>
                    <a:lstStyle/>
                    <a:p>
                      <a:pPr algn="r">
                        <a:defRPr sz="900" b="0">
                          <a:solidFill>
                            <a:srgbClr val="1B2A4A"/>
                          </a:solidFill>
                        </a:defRPr>
                      </a:pPr>
                      <a:r>
                        <a:t>22633ms</a:t>
                      </a:r>
                    </a:p>
                  </a:txBody>
                  <a:tcPr>
                    <a:solidFill>
                      <a:srgbClr val="F9FAFC"/>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Scores by Criterion</a:t>
            </a:r>
          </a:p>
        </p:txBody>
      </p:sp>
      <p:graphicFrame>
        <p:nvGraphicFramePr>
          <p:cNvPr id="3" name="Table 2"/>
          <p:cNvGraphicFramePr>
            <a:graphicFrameLocks noGrp="1"/>
          </p:cNvGraphicFramePr>
          <p:nvPr/>
        </p:nvGraphicFramePr>
        <p:xfrm>
          <a:off x="457200" y="1371600"/>
          <a:ext cx="11277295" cy="3703320"/>
        </p:xfrm>
        <a:graphic>
          <a:graphicData uri="http://schemas.openxmlformats.org/drawingml/2006/table">
            <a:tbl>
              <a:tblPr firstRow="1" bandRow="1">
                <a:tableStyleId>{5C22544A-7EE6-4342-B048-85BDC9FD1C3A}</a:tableStyleId>
              </a:tblPr>
              <a:tblGrid>
                <a:gridCol w="1611042"/>
                <a:gridCol w="1611042"/>
                <a:gridCol w="1611042"/>
                <a:gridCol w="1611042"/>
                <a:gridCol w="1611042"/>
                <a:gridCol w="1611042"/>
                <a:gridCol w="1611043"/>
              </a:tblGrid>
              <a:tr h="411480">
                <a:tc>
                  <a:txBody>
                    <a:bodyPr wrap="square" lIns="50800" rIns="50800" tIns="25400" bIns="25400"/>
                    <a:lstStyle/>
                    <a:p>
                      <a:pPr algn="ctr">
                        <a:defRPr sz="1000" b="1">
                          <a:solidFill>
                            <a:srgbClr val="0B5394"/>
                          </a:solidFill>
                        </a:defRPr>
                      </a:pPr>
                      <a:r>
                        <a:t>Model</a:t>
                      </a:r>
                    </a:p>
                  </a:txBody>
                  <a:tcPr>
                    <a:solidFill>
                      <a:srgbClr val="EBF0F8"/>
                    </a:solidFill>
                  </a:tcPr>
                </a:tc>
                <a:tc>
                  <a:txBody>
                    <a:bodyPr wrap="square" lIns="50800" rIns="50800" tIns="25400" bIns="25400"/>
                    <a:lstStyle/>
                    <a:p>
                      <a:pPr algn="ctr">
                        <a:defRPr sz="1000" b="1">
                          <a:solidFill>
                            <a:srgbClr val="0B5394"/>
                          </a:solidFill>
                        </a:defRPr>
                      </a:pPr>
                      <a:r>
                        <a:t>Reasoning Validity</a:t>
                      </a:r>
                    </a:p>
                    <a:p>
                      <a:pPr algn="ctr">
                        <a:defRPr sz="1000" b="1">
                          <a:solidFill>
                            <a:srgbClr val="0B5394"/>
                          </a:solidFill>
                        </a:defRPr>
                      </a:pPr>
                      <a:r>
                        <a:t>(×3.0)</a:t>
                      </a:r>
                    </a:p>
                  </a:txBody>
                  <a:tcPr>
                    <a:solidFill>
                      <a:srgbClr val="EBF0F8"/>
                    </a:solidFill>
                  </a:tcPr>
                </a:tc>
                <a:tc>
                  <a:txBody>
                    <a:bodyPr wrap="square" lIns="50800" rIns="50800" tIns="25400" bIns="25400"/>
                    <a:lstStyle/>
                    <a:p>
                      <a:pPr algn="ctr">
                        <a:defRPr sz="1000" b="1">
                          <a:solidFill>
                            <a:srgbClr val="0B5394"/>
                          </a:solidFill>
                        </a:defRPr>
                      </a:pPr>
                      <a:r>
                        <a:t>Solution Correctness</a:t>
                      </a:r>
                    </a:p>
                    <a:p>
                      <a:pPr algn="ctr">
                        <a:defRPr sz="1000" b="1">
                          <a:solidFill>
                            <a:srgbClr val="0B5394"/>
                          </a:solidFill>
                        </a:defRPr>
                      </a:pPr>
                      <a:r>
                        <a:t>(×2.5)</a:t>
                      </a:r>
                    </a:p>
                  </a:txBody>
                  <a:tcPr>
                    <a:solidFill>
                      <a:srgbClr val="EBF0F8"/>
                    </a:solidFill>
                  </a:tcPr>
                </a:tc>
                <a:tc>
                  <a:txBody>
                    <a:bodyPr wrap="square" lIns="50800" rIns="50800" tIns="25400" bIns="25400"/>
                    <a:lstStyle/>
                    <a:p>
                      <a:pPr algn="ctr">
                        <a:defRPr sz="1000" b="1">
                          <a:solidFill>
                            <a:srgbClr val="0B5394"/>
                          </a:solidFill>
                        </a:defRPr>
                      </a:pPr>
                      <a:r>
                        <a:t>Reasoning Transparency</a:t>
                      </a:r>
                    </a:p>
                    <a:p>
                      <a:pPr algn="ctr">
                        <a:defRPr sz="1000" b="1">
                          <a:solidFill>
                            <a:srgbClr val="0B5394"/>
                          </a:solidFill>
                        </a:defRPr>
                      </a:pPr>
                      <a:r>
                        <a:t>(×2.0)</a:t>
                      </a:r>
                    </a:p>
                  </a:txBody>
                  <a:tcPr>
                    <a:solidFill>
                      <a:srgbClr val="EBF0F8"/>
                    </a:solidFill>
                  </a:tcPr>
                </a:tc>
                <a:tc>
                  <a:txBody>
                    <a:bodyPr wrap="square" lIns="50800" rIns="50800" tIns="25400" bIns="25400"/>
                    <a:lstStyle/>
                    <a:p>
                      <a:pPr algn="ctr">
                        <a:defRPr sz="1000" b="1">
                          <a:solidFill>
                            <a:srgbClr val="0B5394"/>
                          </a:solidFill>
                        </a:defRPr>
                      </a:pPr>
                      <a:r>
                        <a:t>Assumption Handling</a:t>
                      </a:r>
                    </a:p>
                    <a:p>
                      <a:pPr algn="ctr">
                        <a:defRPr sz="1000" b="1">
                          <a:solidFill>
                            <a:srgbClr val="0B5394"/>
                          </a:solidFill>
                        </a:defRPr>
                      </a:pPr>
                      <a:r>
                        <a:t>(×1.5)</a:t>
                      </a:r>
                    </a:p>
                  </a:txBody>
                  <a:tcPr>
                    <a:solidFill>
                      <a:srgbClr val="EBF0F8"/>
                    </a:solidFill>
                  </a:tcPr>
                </a:tc>
                <a:tc>
                  <a:txBody>
                    <a:bodyPr wrap="square" lIns="50800" rIns="50800" tIns="25400" bIns="25400"/>
                    <a:lstStyle/>
                    <a:p>
                      <a:pPr algn="ctr">
                        <a:defRPr sz="1000" b="1">
                          <a:solidFill>
                            <a:srgbClr val="0B5394"/>
                          </a:solidFill>
                        </a:defRPr>
                      </a:pPr>
                      <a:r>
                        <a:t>Systematic Progression</a:t>
                      </a:r>
                    </a:p>
                    <a:p>
                      <a:pPr algn="ctr">
                        <a:defRPr sz="1000" b="1">
                          <a:solidFill>
                            <a:srgbClr val="0B5394"/>
                          </a:solidFill>
                        </a:defRPr>
                      </a:pPr>
                      <a:r>
                        <a:t>(×1.0)</a:t>
                      </a:r>
                    </a:p>
                  </a:txBody>
                  <a:tcPr>
                    <a:solidFill>
                      <a:srgbClr val="EBF0F8"/>
                    </a:solidFill>
                  </a:tcPr>
                </a:tc>
                <a:tc>
                  <a:txBody>
                    <a:bodyPr wrap="square" lIns="50800" rIns="50800" tIns="25400" bIns="25400"/>
                    <a:lstStyle/>
                    <a:p>
                      <a:pPr algn="ctr">
                        <a:defRPr sz="1000" b="1">
                          <a:solidFill>
                            <a:srgbClr val="0B5394"/>
                          </a:solidFill>
                        </a:defRPr>
                      </a:pPr>
                      <a:r>
                        <a:t>Weighted</a:t>
                      </a:r>
                    </a:p>
                  </a:txBody>
                  <a:tcPr>
                    <a:solidFill>
                      <a:srgbClr val="EBF0F8"/>
                    </a:solidFill>
                  </a:tcPr>
                </a:tc>
              </a:tr>
              <a:tr h="411480">
                <a:tc>
                  <a:txBody>
                    <a:bodyPr wrap="square" lIns="50800" rIns="50800" tIns="25400" bIns="25400"/>
                    <a:lstStyle/>
                    <a:p>
                      <a:pPr algn="l">
                        <a:defRPr sz="900" b="0">
                          <a:solidFill>
                            <a:srgbClr val="1B2A4A"/>
                          </a:solidFill>
                        </a:defRPr>
                      </a:pPr>
                      <a:r>
                        <a:t>Claude Opus 4.6 [Reasoning (high)]</a:t>
                      </a:r>
                    </a:p>
                  </a:txBody>
                  <a:tcPr>
                    <a:solidFill>
                      <a:srgbClr val="FFFFFF"/>
                    </a:solidFill>
                  </a:tcPr>
                </a:tc>
                <a:tc>
                  <a:txBody>
                    <a:bodyPr wrap="square" lIns="50800" rIns="50800" tIns="25400" bIns="25400"/>
                    <a:lstStyle/>
                    <a:p>
                      <a:pPr algn="ctr">
                        <a:defRPr sz="900" b="0">
                          <a:solidFill>
                            <a:srgbClr val="FFFFFF"/>
                          </a:solidFill>
                        </a:defRPr>
                      </a:pPr>
                      <a:r>
                        <a:t>9.19</a:t>
                      </a:r>
                    </a:p>
                  </a:txBody>
                  <a:tcPr>
                    <a:solidFill>
                      <a:srgbClr val="7BE567"/>
                    </a:solidFill>
                  </a:tcPr>
                </a:tc>
                <a:tc>
                  <a:txBody>
                    <a:bodyPr wrap="square" lIns="50800" rIns="50800" tIns="25400" bIns="25400"/>
                    <a:lstStyle/>
                    <a:p>
                      <a:pPr algn="ctr">
                        <a:defRPr sz="900" b="0">
                          <a:solidFill>
                            <a:srgbClr val="FFFFFF"/>
                          </a:solidFill>
                        </a:defRPr>
                      </a:pPr>
                      <a:r>
                        <a:t>9.26</a:t>
                      </a:r>
                    </a:p>
                  </a:txBody>
                  <a:tcPr>
                    <a:solidFill>
                      <a:srgbClr val="79E567"/>
                    </a:solidFill>
                  </a:tcPr>
                </a:tc>
                <a:tc>
                  <a:txBody>
                    <a:bodyPr wrap="square" lIns="50800" rIns="50800" tIns="25400" bIns="25400"/>
                    <a:lstStyle/>
                    <a:p>
                      <a:pPr algn="ctr">
                        <a:defRPr sz="900" b="0">
                          <a:solidFill>
                            <a:srgbClr val="FFFFFF"/>
                          </a:solidFill>
                        </a:defRPr>
                      </a:pPr>
                      <a:r>
                        <a:t>9.19</a:t>
                      </a:r>
                    </a:p>
                  </a:txBody>
                  <a:tcPr>
                    <a:solidFill>
                      <a:srgbClr val="7BE567"/>
                    </a:solidFill>
                  </a:tcPr>
                </a:tc>
                <a:tc>
                  <a:txBody>
                    <a:bodyPr wrap="square" lIns="50800" rIns="50800" tIns="25400" bIns="25400"/>
                    <a:lstStyle/>
                    <a:p>
                      <a:pPr algn="ctr">
                        <a:defRPr sz="900" b="0">
                          <a:solidFill>
                            <a:srgbClr val="FFFFFF"/>
                          </a:solidFill>
                        </a:defRPr>
                      </a:pPr>
                      <a:r>
                        <a:t>8.47</a:t>
                      </a:r>
                    </a:p>
                  </a:txBody>
                  <a:tcPr>
                    <a:solidFill>
                      <a:srgbClr val="8DE567"/>
                    </a:solidFill>
                  </a:tcPr>
                </a:tc>
                <a:tc>
                  <a:txBody>
                    <a:bodyPr wrap="square" lIns="50800" rIns="50800" tIns="25400" bIns="25400"/>
                    <a:lstStyle/>
                    <a:p>
                      <a:pPr algn="ctr">
                        <a:defRPr sz="900" b="0">
                          <a:solidFill>
                            <a:srgbClr val="FFFFFF"/>
                          </a:solidFill>
                        </a:defRPr>
                      </a:pPr>
                      <a:r>
                        <a:t>9.23</a:t>
                      </a:r>
                    </a:p>
                  </a:txBody>
                  <a:tcPr>
                    <a:solidFill>
                      <a:srgbClr val="7AE567"/>
                    </a:solidFill>
                  </a:tcPr>
                </a:tc>
                <a:tc>
                  <a:txBody>
                    <a:bodyPr wrap="square" lIns="50800" rIns="50800" tIns="25400" bIns="25400"/>
                    <a:lstStyle/>
                    <a:p>
                      <a:pPr algn="ctr">
                        <a:defRPr sz="1100" b="1">
                          <a:solidFill>
                            <a:srgbClr val="FFFFFF"/>
                          </a:solidFill>
                        </a:defRPr>
                      </a:pPr>
                      <a:r>
                        <a:t>9.10</a:t>
                      </a:r>
                    </a:p>
                  </a:txBody>
                  <a:tcPr>
                    <a:solidFill>
                      <a:srgbClr val="7DE567"/>
                    </a:solidFill>
                  </a:tcPr>
                </a:tc>
              </a:tr>
              <a:tr h="411480">
                <a:tc>
                  <a:txBody>
                    <a:bodyPr wrap="square" lIns="50800" rIns="50800" tIns="25400" bIns="25400"/>
                    <a:lstStyle/>
                    <a:p>
                      <a:pPr algn="l">
                        <a:defRPr sz="900" b="0">
                          <a:solidFill>
                            <a:srgbClr val="1B2A4A"/>
                          </a:solidFill>
                        </a:defRPr>
                      </a:pPr>
                      <a:r>
                        <a:t>GPT-OSS 120B</a:t>
                      </a:r>
                    </a:p>
                  </a:txBody>
                  <a:tcPr>
                    <a:solidFill>
                      <a:srgbClr val="F9FAFC"/>
                    </a:solidFill>
                  </a:tcPr>
                </a:tc>
                <a:tc>
                  <a:txBody>
                    <a:bodyPr wrap="square" lIns="50800" rIns="50800" tIns="25400" bIns="25400"/>
                    <a:lstStyle/>
                    <a:p>
                      <a:pPr algn="ctr">
                        <a:defRPr sz="900" b="0">
                          <a:solidFill>
                            <a:srgbClr val="FFFFFF"/>
                          </a:solidFill>
                        </a:defRPr>
                      </a:pPr>
                      <a:r>
                        <a:t>9.03</a:t>
                      </a:r>
                    </a:p>
                  </a:txBody>
                  <a:tcPr>
                    <a:solidFill>
                      <a:srgbClr val="7FE567"/>
                    </a:solidFill>
                  </a:tcPr>
                </a:tc>
                <a:tc>
                  <a:txBody>
                    <a:bodyPr wrap="square" lIns="50800" rIns="50800" tIns="25400" bIns="25400"/>
                    <a:lstStyle/>
                    <a:p>
                      <a:pPr algn="ctr">
                        <a:defRPr sz="900" b="0">
                          <a:solidFill>
                            <a:srgbClr val="FFFFFF"/>
                          </a:solidFill>
                        </a:defRPr>
                      </a:pPr>
                      <a:r>
                        <a:t>9.17</a:t>
                      </a:r>
                    </a:p>
                  </a:txBody>
                  <a:tcPr>
                    <a:solidFill>
                      <a:srgbClr val="7CE567"/>
                    </a:solidFill>
                  </a:tcPr>
                </a:tc>
                <a:tc>
                  <a:txBody>
                    <a:bodyPr wrap="square" lIns="50800" rIns="50800" tIns="25400" bIns="25400"/>
                    <a:lstStyle/>
                    <a:p>
                      <a:pPr algn="ctr">
                        <a:defRPr sz="900" b="0">
                          <a:solidFill>
                            <a:srgbClr val="FFFFFF"/>
                          </a:solidFill>
                        </a:defRPr>
                      </a:pPr>
                      <a:r>
                        <a:t>9.32</a:t>
                      </a:r>
                    </a:p>
                  </a:txBody>
                  <a:tcPr>
                    <a:solidFill>
                      <a:srgbClr val="78E567"/>
                    </a:solidFill>
                  </a:tcPr>
                </a:tc>
                <a:tc>
                  <a:txBody>
                    <a:bodyPr wrap="square" lIns="50800" rIns="50800" tIns="25400" bIns="25400"/>
                    <a:lstStyle/>
                    <a:p>
                      <a:pPr algn="ctr">
                        <a:defRPr sz="900" b="0">
                          <a:solidFill>
                            <a:srgbClr val="FFFFFF"/>
                          </a:solidFill>
                        </a:defRPr>
                      </a:pPr>
                      <a:r>
                        <a:t>8.73</a:t>
                      </a:r>
                    </a:p>
                  </a:txBody>
                  <a:tcPr>
                    <a:solidFill>
                      <a:srgbClr val="87E567"/>
                    </a:solidFill>
                  </a:tcPr>
                </a:tc>
                <a:tc>
                  <a:txBody>
                    <a:bodyPr wrap="square" lIns="50800" rIns="50800" tIns="25400" bIns="25400"/>
                    <a:lstStyle/>
                    <a:p>
                      <a:pPr algn="ctr">
                        <a:defRPr sz="900" b="0">
                          <a:solidFill>
                            <a:srgbClr val="FFFFFF"/>
                          </a:solidFill>
                        </a:defRPr>
                      </a:pPr>
                      <a:r>
                        <a:t>9.25</a:t>
                      </a:r>
                    </a:p>
                  </a:txBody>
                  <a:tcPr>
                    <a:solidFill>
                      <a:srgbClr val="7AE567"/>
                    </a:solidFill>
                  </a:tcPr>
                </a:tc>
                <a:tc>
                  <a:txBody>
                    <a:bodyPr wrap="square" lIns="50800" rIns="50800" tIns="25400" bIns="25400"/>
                    <a:lstStyle/>
                    <a:p>
                      <a:pPr algn="ctr">
                        <a:defRPr sz="1100" b="1">
                          <a:solidFill>
                            <a:srgbClr val="FFFFFF"/>
                          </a:solidFill>
                        </a:defRPr>
                      </a:pPr>
                      <a:r>
                        <a:t>9.10</a:t>
                      </a:r>
                    </a:p>
                  </a:txBody>
                  <a:tcPr>
                    <a:solidFill>
                      <a:srgbClr val="7DE567"/>
                    </a:solidFill>
                  </a:tcPr>
                </a:tc>
              </a:tr>
              <a:tr h="411480">
                <a:tc>
                  <a:txBody>
                    <a:bodyPr wrap="square" lIns="50800" rIns="50800" tIns="25400" bIns="25400"/>
                    <a:lstStyle/>
                    <a:p>
                      <a:pPr algn="l">
                        <a:defRPr sz="900" b="0">
                          <a:solidFill>
                            <a:srgbClr val="1B2A4A"/>
                          </a:solidFill>
                        </a:defRPr>
                      </a:pPr>
                      <a:r>
                        <a:t>Kimi K2.5 [Reasoning]</a:t>
                      </a:r>
                    </a:p>
                  </a:txBody>
                  <a:tcPr>
                    <a:solidFill>
                      <a:srgbClr val="FFFFFF"/>
                    </a:solidFill>
                  </a:tcPr>
                </a:tc>
                <a:tc>
                  <a:txBody>
                    <a:bodyPr wrap="square" lIns="50800" rIns="50800" tIns="25400" bIns="25400"/>
                    <a:lstStyle/>
                    <a:p>
                      <a:pPr algn="ctr">
                        <a:defRPr sz="900" b="0">
                          <a:solidFill>
                            <a:srgbClr val="FFFFFF"/>
                          </a:solidFill>
                        </a:defRPr>
                      </a:pPr>
                      <a:r>
                        <a:t>8.93</a:t>
                      </a:r>
                    </a:p>
                  </a:txBody>
                  <a:tcPr>
                    <a:solidFill>
                      <a:srgbClr val="82E567"/>
                    </a:solidFill>
                  </a:tcPr>
                </a:tc>
                <a:tc>
                  <a:txBody>
                    <a:bodyPr wrap="square" lIns="50800" rIns="50800" tIns="25400" bIns="25400"/>
                    <a:lstStyle/>
                    <a:p>
                      <a:pPr algn="ctr">
                        <a:defRPr sz="900" b="0">
                          <a:solidFill>
                            <a:srgbClr val="FFFFFF"/>
                          </a:solidFill>
                        </a:defRPr>
                      </a:pPr>
                      <a:r>
                        <a:t>9.19</a:t>
                      </a:r>
                    </a:p>
                  </a:txBody>
                  <a:tcPr>
                    <a:solidFill>
                      <a:srgbClr val="7BE567"/>
                    </a:solidFill>
                  </a:tcPr>
                </a:tc>
                <a:tc>
                  <a:txBody>
                    <a:bodyPr wrap="square" lIns="50800" rIns="50800" tIns="25400" bIns="25400"/>
                    <a:lstStyle/>
                    <a:p>
                      <a:pPr algn="ctr">
                        <a:defRPr sz="900" b="0">
                          <a:solidFill>
                            <a:srgbClr val="FFFFFF"/>
                          </a:solidFill>
                        </a:defRPr>
                      </a:pPr>
                      <a:r>
                        <a:t>8.74</a:t>
                      </a:r>
                    </a:p>
                  </a:txBody>
                  <a:tcPr>
                    <a:solidFill>
                      <a:srgbClr val="87E567"/>
                    </a:solidFill>
                  </a:tcPr>
                </a:tc>
                <a:tc>
                  <a:txBody>
                    <a:bodyPr wrap="square" lIns="50800" rIns="50800" tIns="25400" bIns="25400"/>
                    <a:lstStyle/>
                    <a:p>
                      <a:pPr algn="ctr">
                        <a:defRPr sz="900" b="0">
                          <a:solidFill>
                            <a:srgbClr val="FFFFFF"/>
                          </a:solidFill>
                        </a:defRPr>
                      </a:pPr>
                      <a:r>
                        <a:t>8.29</a:t>
                      </a:r>
                    </a:p>
                  </a:txBody>
                  <a:tcPr>
                    <a:solidFill>
                      <a:srgbClr val="92E567"/>
                    </a:solidFill>
                  </a:tcPr>
                </a:tc>
                <a:tc>
                  <a:txBody>
                    <a:bodyPr wrap="square" lIns="50800" rIns="50800" tIns="25400" bIns="25400"/>
                    <a:lstStyle/>
                    <a:p>
                      <a:pPr algn="ctr">
                        <a:defRPr sz="900" b="0">
                          <a:solidFill>
                            <a:srgbClr val="FFFFFF"/>
                          </a:solidFill>
                        </a:defRPr>
                      </a:pPr>
                      <a:r>
                        <a:t>8.88</a:t>
                      </a:r>
                    </a:p>
                  </a:txBody>
                  <a:tcPr>
                    <a:solidFill>
                      <a:srgbClr val="83E567"/>
                    </a:solidFill>
                  </a:tcPr>
                </a:tc>
                <a:tc>
                  <a:txBody>
                    <a:bodyPr wrap="square" lIns="50800" rIns="50800" tIns="25400" bIns="25400"/>
                    <a:lstStyle/>
                    <a:p>
                      <a:pPr algn="ctr">
                        <a:defRPr sz="1100" b="1">
                          <a:solidFill>
                            <a:srgbClr val="FFFFFF"/>
                          </a:solidFill>
                        </a:defRPr>
                      </a:pPr>
                      <a:r>
                        <a:t>8.86</a:t>
                      </a:r>
                    </a:p>
                  </a:txBody>
                  <a:tcPr>
                    <a:solidFill>
                      <a:srgbClr val="84E567"/>
                    </a:solidFill>
                  </a:tcPr>
                </a:tc>
              </a:tr>
              <a:tr h="411480">
                <a:tc>
                  <a:txBody>
                    <a:bodyPr wrap="square" lIns="50800" rIns="50800" tIns="25400" bIns="25400"/>
                    <a:lstStyle/>
                    <a:p>
                      <a:pPr algn="l">
                        <a:defRPr sz="900" b="0">
                          <a:solidFill>
                            <a:srgbClr val="1B2A4A"/>
                          </a:solidFill>
                        </a:defRPr>
                      </a:pPr>
                      <a:r>
                        <a:t>GPT-5.2 [Reasoning (high)]</a:t>
                      </a:r>
                    </a:p>
                  </a:txBody>
                  <a:tcPr>
                    <a:solidFill>
                      <a:srgbClr val="F9FAFC"/>
                    </a:solidFill>
                  </a:tcPr>
                </a:tc>
                <a:tc>
                  <a:txBody>
                    <a:bodyPr wrap="square" lIns="50800" rIns="50800" tIns="25400" bIns="25400"/>
                    <a:lstStyle/>
                    <a:p>
                      <a:pPr algn="ctr">
                        <a:defRPr sz="900" b="0">
                          <a:solidFill>
                            <a:srgbClr val="FFFFFF"/>
                          </a:solidFill>
                        </a:defRPr>
                      </a:pPr>
                      <a:r>
                        <a:t>8.72</a:t>
                      </a:r>
                    </a:p>
                  </a:txBody>
                  <a:tcPr>
                    <a:solidFill>
                      <a:srgbClr val="87E567"/>
                    </a:solidFill>
                  </a:tcPr>
                </a:tc>
                <a:tc>
                  <a:txBody>
                    <a:bodyPr wrap="square" lIns="50800" rIns="50800" tIns="25400" bIns="25400"/>
                    <a:lstStyle/>
                    <a:p>
                      <a:pPr algn="ctr">
                        <a:defRPr sz="900" b="0">
                          <a:solidFill>
                            <a:srgbClr val="FFFFFF"/>
                          </a:solidFill>
                        </a:defRPr>
                      </a:pPr>
                      <a:r>
                        <a:t>9.08</a:t>
                      </a:r>
                    </a:p>
                  </a:txBody>
                  <a:tcPr>
                    <a:solidFill>
                      <a:srgbClr val="7EE567"/>
                    </a:solidFill>
                  </a:tcPr>
                </a:tc>
                <a:tc>
                  <a:txBody>
                    <a:bodyPr wrap="square" lIns="50800" rIns="50800" tIns="25400" bIns="25400"/>
                    <a:lstStyle/>
                    <a:p>
                      <a:pPr algn="ctr">
                        <a:defRPr sz="900" b="0">
                          <a:solidFill>
                            <a:srgbClr val="FFFFFF"/>
                          </a:solidFill>
                        </a:defRPr>
                      </a:pPr>
                      <a:r>
                        <a:t>8.48</a:t>
                      </a:r>
                    </a:p>
                  </a:txBody>
                  <a:tcPr>
                    <a:solidFill>
                      <a:srgbClr val="8DE567"/>
                    </a:solidFill>
                  </a:tcPr>
                </a:tc>
                <a:tc>
                  <a:txBody>
                    <a:bodyPr wrap="square" lIns="50800" rIns="50800" tIns="25400" bIns="25400"/>
                    <a:lstStyle/>
                    <a:p>
                      <a:pPr algn="ctr">
                        <a:defRPr sz="900" b="0">
                          <a:solidFill>
                            <a:srgbClr val="FFFFFF"/>
                          </a:solidFill>
                        </a:defRPr>
                      </a:pPr>
                      <a:r>
                        <a:t>8.25</a:t>
                      </a:r>
                    </a:p>
                  </a:txBody>
                  <a:tcPr>
                    <a:solidFill>
                      <a:srgbClr val="93E567"/>
                    </a:solidFill>
                  </a:tcPr>
                </a:tc>
                <a:tc>
                  <a:txBody>
                    <a:bodyPr wrap="square" lIns="50800" rIns="50800" tIns="25400" bIns="25400"/>
                    <a:lstStyle/>
                    <a:p>
                      <a:pPr algn="ctr">
                        <a:defRPr sz="900" b="0">
                          <a:solidFill>
                            <a:srgbClr val="FFFFFF"/>
                          </a:solidFill>
                        </a:defRPr>
                      </a:pPr>
                      <a:r>
                        <a:t>8.55</a:t>
                      </a:r>
                    </a:p>
                  </a:txBody>
                  <a:tcPr>
                    <a:solidFill>
                      <a:srgbClr val="8BE567"/>
                    </a:solidFill>
                  </a:tcPr>
                </a:tc>
                <a:tc>
                  <a:txBody>
                    <a:bodyPr wrap="square" lIns="50800" rIns="50800" tIns="25400" bIns="25400"/>
                    <a:lstStyle/>
                    <a:p>
                      <a:pPr algn="ctr">
                        <a:defRPr sz="1100" b="1">
                          <a:solidFill>
                            <a:srgbClr val="FFFFFF"/>
                          </a:solidFill>
                        </a:defRPr>
                      </a:pPr>
                      <a:r>
                        <a:t>8.67</a:t>
                      </a:r>
                    </a:p>
                  </a:txBody>
                  <a:tcPr>
                    <a:solidFill>
                      <a:srgbClr val="88E567"/>
                    </a:solidFill>
                  </a:tcPr>
                </a:tc>
              </a:tr>
              <a:tr h="411480">
                <a:tc>
                  <a:txBody>
                    <a:bodyPr wrap="square" lIns="50800" rIns="50800" tIns="25400" bIns="25400"/>
                    <a:lstStyle/>
                    <a:p>
                      <a:pPr algn="l">
                        <a:defRPr sz="900" b="0">
                          <a:solidFill>
                            <a:srgbClr val="1B2A4A"/>
                          </a:solidFill>
                        </a:defRPr>
                      </a:pPr>
                      <a:r>
                        <a:t>Gemini 3.1 Pro Preview [Thinking (high)]</a:t>
                      </a:r>
                    </a:p>
                  </a:txBody>
                  <a:tcPr>
                    <a:solidFill>
                      <a:srgbClr val="FFFFFF"/>
                    </a:solidFill>
                  </a:tcPr>
                </a:tc>
                <a:tc>
                  <a:txBody>
                    <a:bodyPr wrap="square" lIns="50800" rIns="50800" tIns="25400" bIns="25400"/>
                    <a:lstStyle/>
                    <a:p>
                      <a:pPr algn="ctr">
                        <a:defRPr sz="900" b="0">
                          <a:solidFill>
                            <a:srgbClr val="FFFFFF"/>
                          </a:solidFill>
                        </a:defRPr>
                      </a:pPr>
                      <a:r>
                        <a:t>8.32</a:t>
                      </a:r>
                    </a:p>
                  </a:txBody>
                  <a:tcPr>
                    <a:solidFill>
                      <a:srgbClr val="91E567"/>
                    </a:solidFill>
                  </a:tcPr>
                </a:tc>
                <a:tc>
                  <a:txBody>
                    <a:bodyPr wrap="square" lIns="50800" rIns="50800" tIns="25400" bIns="25400"/>
                    <a:lstStyle/>
                    <a:p>
                      <a:pPr algn="ctr">
                        <a:defRPr sz="900" b="0">
                          <a:solidFill>
                            <a:srgbClr val="FFFFFF"/>
                          </a:solidFill>
                        </a:defRPr>
                      </a:pPr>
                      <a:r>
                        <a:t>8.63</a:t>
                      </a:r>
                    </a:p>
                  </a:txBody>
                  <a:tcPr>
                    <a:solidFill>
                      <a:srgbClr val="89E567"/>
                    </a:solidFill>
                  </a:tcPr>
                </a:tc>
                <a:tc>
                  <a:txBody>
                    <a:bodyPr wrap="square" lIns="50800" rIns="50800" tIns="25400" bIns="25400"/>
                    <a:lstStyle/>
                    <a:p>
                      <a:pPr algn="ctr">
                        <a:defRPr sz="900" b="0">
                          <a:solidFill>
                            <a:srgbClr val="FFFFFF"/>
                          </a:solidFill>
                        </a:defRPr>
                      </a:pPr>
                      <a:r>
                        <a:t>8.24</a:t>
                      </a:r>
                    </a:p>
                  </a:txBody>
                  <a:tcPr>
                    <a:solidFill>
                      <a:srgbClr val="93E567"/>
                    </a:solidFill>
                  </a:tcPr>
                </a:tc>
                <a:tc>
                  <a:txBody>
                    <a:bodyPr wrap="square" lIns="50800" rIns="50800" tIns="25400" bIns="25400"/>
                    <a:lstStyle/>
                    <a:p>
                      <a:pPr algn="ctr">
                        <a:defRPr sz="900" b="0">
                          <a:solidFill>
                            <a:srgbClr val="FFFFFF"/>
                          </a:solidFill>
                        </a:defRPr>
                      </a:pPr>
                      <a:r>
                        <a:t>8.03</a:t>
                      </a:r>
                    </a:p>
                  </a:txBody>
                  <a:tcPr>
                    <a:solidFill>
                      <a:srgbClr val="99E567"/>
                    </a:solidFill>
                  </a:tcPr>
                </a:tc>
                <a:tc>
                  <a:txBody>
                    <a:bodyPr wrap="square" lIns="50800" rIns="50800" tIns="25400" bIns="25400"/>
                    <a:lstStyle/>
                    <a:p>
                      <a:pPr algn="ctr">
                        <a:defRPr sz="900" b="0">
                          <a:solidFill>
                            <a:srgbClr val="FFFFFF"/>
                          </a:solidFill>
                        </a:defRPr>
                      </a:pPr>
                      <a:r>
                        <a:t>8.37</a:t>
                      </a:r>
                    </a:p>
                  </a:txBody>
                  <a:tcPr>
                    <a:solidFill>
                      <a:srgbClr val="90E567"/>
                    </a:solidFill>
                  </a:tcPr>
                </a:tc>
                <a:tc>
                  <a:txBody>
                    <a:bodyPr wrap="square" lIns="50800" rIns="50800" tIns="25400" bIns="25400"/>
                    <a:lstStyle/>
                    <a:p>
                      <a:pPr algn="ctr">
                        <a:defRPr sz="1100" b="1">
                          <a:solidFill>
                            <a:srgbClr val="FFFFFF"/>
                          </a:solidFill>
                        </a:defRPr>
                      </a:pPr>
                      <a:r>
                        <a:t>8.34</a:t>
                      </a:r>
                    </a:p>
                  </a:txBody>
                  <a:tcPr>
                    <a:solidFill>
                      <a:srgbClr val="91E567"/>
                    </a:solidFill>
                  </a:tcPr>
                </a:tc>
              </a:tr>
              <a:tr h="411480">
                <a:tc>
                  <a:txBody>
                    <a:bodyPr wrap="square" lIns="50800" rIns="50800" tIns="25400" bIns="25400"/>
                    <a:lstStyle/>
                    <a:p>
                      <a:pPr algn="l">
                        <a:defRPr sz="900" b="0">
                          <a:solidFill>
                            <a:srgbClr val="1B2A4A"/>
                          </a:solidFill>
                        </a:defRPr>
                      </a:pPr>
                      <a:r>
                        <a:t>Grok 4-1-fast-reasoning [Reasoning]</a:t>
                      </a:r>
                    </a:p>
                  </a:txBody>
                  <a:tcPr>
                    <a:solidFill>
                      <a:srgbClr val="F9FAFC"/>
                    </a:solidFill>
                  </a:tcPr>
                </a:tc>
                <a:tc>
                  <a:txBody>
                    <a:bodyPr wrap="square" lIns="50800" rIns="50800" tIns="25400" bIns="25400"/>
                    <a:lstStyle/>
                    <a:p>
                      <a:pPr algn="ctr">
                        <a:defRPr sz="900" b="0">
                          <a:solidFill>
                            <a:srgbClr val="FFFFFF"/>
                          </a:solidFill>
                        </a:defRPr>
                      </a:pPr>
                      <a:r>
                        <a:t>8.03</a:t>
                      </a:r>
                    </a:p>
                  </a:txBody>
                  <a:tcPr>
                    <a:solidFill>
                      <a:srgbClr val="99E567"/>
                    </a:solidFill>
                  </a:tcPr>
                </a:tc>
                <a:tc>
                  <a:txBody>
                    <a:bodyPr wrap="square" lIns="50800" rIns="50800" tIns="25400" bIns="25400"/>
                    <a:lstStyle/>
                    <a:p>
                      <a:pPr algn="ctr">
                        <a:defRPr sz="900" b="0">
                          <a:solidFill>
                            <a:srgbClr val="FFFFFF"/>
                          </a:solidFill>
                        </a:defRPr>
                      </a:pPr>
                      <a:r>
                        <a:t>8.48</a:t>
                      </a:r>
                    </a:p>
                  </a:txBody>
                  <a:tcPr>
                    <a:solidFill>
                      <a:srgbClr val="8DE567"/>
                    </a:solidFill>
                  </a:tcPr>
                </a:tc>
                <a:tc>
                  <a:txBody>
                    <a:bodyPr wrap="square" lIns="50800" rIns="50800" tIns="25400" bIns="25400"/>
                    <a:lstStyle/>
                    <a:p>
                      <a:pPr algn="ctr">
                        <a:defRPr sz="900" b="0">
                          <a:solidFill>
                            <a:srgbClr val="FFFFFF"/>
                          </a:solidFill>
                        </a:defRPr>
                      </a:pPr>
                      <a:r>
                        <a:t>7.79</a:t>
                      </a:r>
                    </a:p>
                  </a:txBody>
                  <a:tcPr>
                    <a:solidFill>
                      <a:srgbClr val="9FE567"/>
                    </a:solidFill>
                  </a:tcPr>
                </a:tc>
                <a:tc>
                  <a:txBody>
                    <a:bodyPr wrap="square" lIns="50800" rIns="50800" tIns="25400" bIns="25400"/>
                    <a:lstStyle/>
                    <a:p>
                      <a:pPr algn="ctr">
                        <a:defRPr sz="900" b="0">
                          <a:solidFill>
                            <a:srgbClr val="FFFFFF"/>
                          </a:solidFill>
                        </a:defRPr>
                      </a:pPr>
                      <a:r>
                        <a:t>7.27</a:t>
                      </a:r>
                    </a:p>
                  </a:txBody>
                  <a:tcPr>
                    <a:solidFill>
                      <a:srgbClr val="ACE567"/>
                    </a:solidFill>
                  </a:tcPr>
                </a:tc>
                <a:tc>
                  <a:txBody>
                    <a:bodyPr wrap="square" lIns="50800" rIns="50800" tIns="25400" bIns="25400"/>
                    <a:lstStyle/>
                    <a:p>
                      <a:pPr algn="ctr">
                        <a:defRPr sz="900" b="0">
                          <a:solidFill>
                            <a:srgbClr val="FFFFFF"/>
                          </a:solidFill>
                        </a:defRPr>
                      </a:pPr>
                      <a:r>
                        <a:t>7.93</a:t>
                      </a:r>
                    </a:p>
                  </a:txBody>
                  <a:tcPr>
                    <a:solidFill>
                      <a:srgbClr val="9BE567"/>
                    </a:solidFill>
                  </a:tcPr>
                </a:tc>
                <a:tc>
                  <a:txBody>
                    <a:bodyPr wrap="square" lIns="50800" rIns="50800" tIns="25400" bIns="25400"/>
                    <a:lstStyle/>
                    <a:p>
                      <a:pPr algn="ctr">
                        <a:defRPr sz="1100" b="1">
                          <a:solidFill>
                            <a:srgbClr val="FFFFFF"/>
                          </a:solidFill>
                        </a:defRPr>
                      </a:pPr>
                      <a:r>
                        <a:t>7.97</a:t>
                      </a:r>
                    </a:p>
                  </a:txBody>
                  <a:tcPr>
                    <a:solidFill>
                      <a:srgbClr val="9AE567"/>
                    </a:solidFill>
                  </a:tcPr>
                </a:tc>
              </a:tr>
              <a:tr h="411480">
                <a:tc>
                  <a:txBody>
                    <a:bodyPr wrap="square" lIns="50800" rIns="50800" tIns="25400" bIns="25400"/>
                    <a:lstStyle/>
                    <a:p>
                      <a:pPr algn="l">
                        <a:defRPr sz="900" b="0">
                          <a:solidFill>
                            <a:srgbClr val="1B2A4A"/>
                          </a:solidFill>
                        </a:defRPr>
                      </a:pPr>
                      <a:r>
                        <a:t>Qwen3 Next 80B A3B Thinking</a:t>
                      </a:r>
                    </a:p>
                  </a:txBody>
                  <a:tcPr>
                    <a:solidFill>
                      <a:srgbClr val="FFFFFF"/>
                    </a:solidFill>
                  </a:tcPr>
                </a:tc>
                <a:tc>
                  <a:txBody>
                    <a:bodyPr wrap="square" lIns="50800" rIns="50800" tIns="25400" bIns="25400"/>
                    <a:lstStyle/>
                    <a:p>
                      <a:pPr algn="ctr">
                        <a:defRPr sz="900" b="0">
                          <a:solidFill>
                            <a:srgbClr val="FFFFFF"/>
                          </a:solidFill>
                        </a:defRPr>
                      </a:pPr>
                      <a:r>
                        <a:t>7.43</a:t>
                      </a:r>
                    </a:p>
                  </a:txBody>
                  <a:tcPr>
                    <a:solidFill>
                      <a:srgbClr val="A8E567"/>
                    </a:solidFill>
                  </a:tcPr>
                </a:tc>
                <a:tc>
                  <a:txBody>
                    <a:bodyPr wrap="square" lIns="50800" rIns="50800" tIns="25400" bIns="25400"/>
                    <a:lstStyle/>
                    <a:p>
                      <a:pPr algn="ctr">
                        <a:defRPr sz="900" b="0">
                          <a:solidFill>
                            <a:srgbClr val="FFFFFF"/>
                          </a:solidFill>
                        </a:defRPr>
                      </a:pPr>
                      <a:r>
                        <a:t>8.20</a:t>
                      </a:r>
                    </a:p>
                  </a:txBody>
                  <a:tcPr>
                    <a:solidFill>
                      <a:srgbClr val="94E567"/>
                    </a:solidFill>
                  </a:tcPr>
                </a:tc>
                <a:tc>
                  <a:txBody>
                    <a:bodyPr wrap="square" lIns="50800" rIns="50800" tIns="25400" bIns="25400"/>
                    <a:lstStyle/>
                    <a:p>
                      <a:pPr algn="ctr">
                        <a:defRPr sz="900" b="0">
                          <a:solidFill>
                            <a:srgbClr val="FFFFFF"/>
                          </a:solidFill>
                        </a:defRPr>
                      </a:pPr>
                      <a:r>
                        <a:t>7.85</a:t>
                      </a:r>
                    </a:p>
                  </a:txBody>
                  <a:tcPr>
                    <a:solidFill>
                      <a:srgbClr val="9DE567"/>
                    </a:solidFill>
                  </a:tcPr>
                </a:tc>
                <a:tc>
                  <a:txBody>
                    <a:bodyPr wrap="square" lIns="50800" rIns="50800" tIns="25400" bIns="25400"/>
                    <a:lstStyle/>
                    <a:p>
                      <a:pPr algn="ctr">
                        <a:defRPr sz="900" b="0">
                          <a:solidFill>
                            <a:srgbClr val="FFFFFF"/>
                          </a:solidFill>
                        </a:defRPr>
                      </a:pPr>
                      <a:r>
                        <a:t>6.77</a:t>
                      </a:r>
                    </a:p>
                  </a:txBody>
                  <a:tcPr>
                    <a:solidFill>
                      <a:srgbClr val="B8E567"/>
                    </a:solidFill>
                  </a:tcPr>
                </a:tc>
                <a:tc>
                  <a:txBody>
                    <a:bodyPr wrap="square" lIns="50800" rIns="50800" tIns="25400" bIns="25400"/>
                    <a:lstStyle/>
                    <a:p>
                      <a:pPr algn="ctr">
                        <a:defRPr sz="900" b="0">
                          <a:solidFill>
                            <a:srgbClr val="FFFFFF"/>
                          </a:solidFill>
                        </a:defRPr>
                      </a:pPr>
                      <a:r>
                        <a:t>7.85</a:t>
                      </a:r>
                    </a:p>
                  </a:txBody>
                  <a:tcPr>
                    <a:solidFill>
                      <a:srgbClr val="9DE567"/>
                    </a:solidFill>
                  </a:tcPr>
                </a:tc>
                <a:tc>
                  <a:txBody>
                    <a:bodyPr wrap="square" lIns="50800" rIns="50800" tIns="25400" bIns="25400"/>
                    <a:lstStyle/>
                    <a:p>
                      <a:pPr algn="ctr">
                        <a:defRPr sz="1100" b="1">
                          <a:solidFill>
                            <a:srgbClr val="FFFFFF"/>
                          </a:solidFill>
                        </a:defRPr>
                      </a:pPr>
                      <a:r>
                        <a:t>7.65</a:t>
                      </a:r>
                    </a:p>
                  </a:txBody>
                  <a:tcPr>
                    <a:solidFill>
                      <a:srgbClr val="A2E567"/>
                    </a:solidFill>
                  </a:tcPr>
                </a:tc>
              </a:tr>
              <a:tr h="411480">
                <a:tc>
                  <a:txBody>
                    <a:bodyPr wrap="square" lIns="50800" rIns="50800" tIns="25400" bIns="25400"/>
                    <a:lstStyle/>
                    <a:p>
                      <a:pPr algn="l">
                        <a:defRPr sz="900" b="0">
                          <a:solidFill>
                            <a:srgbClr val="1B2A4A"/>
                          </a:solidFill>
                        </a:defRPr>
                      </a:pPr>
                      <a:r>
                        <a:t>GPT-OSS 20B</a:t>
                      </a:r>
                    </a:p>
                  </a:txBody>
                  <a:tcPr>
                    <a:solidFill>
                      <a:srgbClr val="F9FAFC"/>
                    </a:solidFill>
                  </a:tcPr>
                </a:tc>
                <a:tc>
                  <a:txBody>
                    <a:bodyPr wrap="square" lIns="50800" rIns="50800" tIns="25400" bIns="25400"/>
                    <a:lstStyle/>
                    <a:p>
                      <a:pPr algn="ctr">
                        <a:defRPr sz="900" b="0">
                          <a:solidFill>
                            <a:srgbClr val="FFFFFF"/>
                          </a:solidFill>
                        </a:defRPr>
                      </a:pPr>
                      <a:r>
                        <a:t>6.20</a:t>
                      </a:r>
                    </a:p>
                  </a:txBody>
                  <a:tcPr>
                    <a:solidFill>
                      <a:srgbClr val="C7E567"/>
                    </a:solidFill>
                  </a:tcPr>
                </a:tc>
                <a:tc>
                  <a:txBody>
                    <a:bodyPr wrap="square" lIns="50800" rIns="50800" tIns="25400" bIns="25400"/>
                    <a:lstStyle/>
                    <a:p>
                      <a:pPr algn="ctr">
                        <a:defRPr sz="900" b="0">
                          <a:solidFill>
                            <a:srgbClr val="FFFFFF"/>
                          </a:solidFill>
                        </a:defRPr>
                      </a:pPr>
                      <a:r>
                        <a:t>6.59</a:t>
                      </a:r>
                    </a:p>
                  </a:txBody>
                  <a:tcPr>
                    <a:solidFill>
                      <a:srgbClr val="BDE567"/>
                    </a:solidFill>
                  </a:tcPr>
                </a:tc>
                <a:tc>
                  <a:txBody>
                    <a:bodyPr wrap="square" lIns="50800" rIns="50800" tIns="25400" bIns="25400"/>
                    <a:lstStyle/>
                    <a:p>
                      <a:pPr algn="ctr">
                        <a:defRPr sz="900" b="0">
                          <a:solidFill>
                            <a:srgbClr val="FFFFFF"/>
                          </a:solidFill>
                        </a:defRPr>
                      </a:pPr>
                      <a:r>
                        <a:t>7.12</a:t>
                      </a:r>
                    </a:p>
                  </a:txBody>
                  <a:tcPr>
                    <a:solidFill>
                      <a:srgbClr val="AFE567"/>
                    </a:solidFill>
                  </a:tcPr>
                </a:tc>
                <a:tc>
                  <a:txBody>
                    <a:bodyPr wrap="square" lIns="50800" rIns="50800" tIns="25400" bIns="25400"/>
                    <a:lstStyle/>
                    <a:p>
                      <a:pPr algn="ctr">
                        <a:defRPr sz="900" b="0">
                          <a:solidFill>
                            <a:srgbClr val="FFFFFF"/>
                          </a:solidFill>
                        </a:defRPr>
                      </a:pPr>
                      <a:r>
                        <a:t>6.07</a:t>
                      </a:r>
                    </a:p>
                  </a:txBody>
                  <a:tcPr>
                    <a:solidFill>
                      <a:srgbClr val="CAE567"/>
                    </a:solidFill>
                  </a:tcPr>
                </a:tc>
                <a:tc>
                  <a:txBody>
                    <a:bodyPr wrap="square" lIns="50800" rIns="50800" tIns="25400" bIns="25400"/>
                    <a:lstStyle/>
                    <a:p>
                      <a:pPr algn="ctr">
                        <a:defRPr sz="900" b="0">
                          <a:solidFill>
                            <a:srgbClr val="FFFFFF"/>
                          </a:solidFill>
                        </a:defRPr>
                      </a:pPr>
                      <a:r>
                        <a:t>7.08</a:t>
                      </a:r>
                    </a:p>
                  </a:txBody>
                  <a:tcPr>
                    <a:solidFill>
                      <a:srgbClr val="B0E567"/>
                    </a:solidFill>
                  </a:tcPr>
                </a:tc>
                <a:tc>
                  <a:txBody>
                    <a:bodyPr wrap="square" lIns="50800" rIns="50800" tIns="25400" bIns="25400"/>
                    <a:lstStyle/>
                    <a:p>
                      <a:pPr algn="ctr">
                        <a:defRPr sz="1100" b="1">
                          <a:solidFill>
                            <a:srgbClr val="FFFFFF"/>
                          </a:solidFill>
                        </a:defRPr>
                      </a:pPr>
                      <a:r>
                        <a:t>6.55</a:t>
                      </a:r>
                    </a:p>
                  </a:txBody>
                  <a:tcPr>
                    <a:solidFill>
                      <a:srgbClr val="BEE567"/>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9144000" cy="548640"/>
          </a:xfrm>
          <a:prstGeom prst="rect">
            <a:avLst/>
          </a:prstGeom>
          <a:noFill/>
        </p:spPr>
        <p:txBody>
          <a:bodyPr wrap="none">
            <a:spAutoFit/>
          </a:bodyPr>
          <a:lstStyle/>
          <a:p>
            <a:pPr>
              <a:defRPr sz="2800" b="1">
                <a:solidFill>
                  <a:srgbClr val="0B5394"/>
                </a:solidFill>
              </a:defRPr>
            </a:pPr>
            <a:r>
              <a:t>Claude Opus 4.6 [Reasoning (high)]</a:t>
            </a:r>
          </a:p>
        </p:txBody>
      </p:sp>
      <p:sp>
        <p:nvSpPr>
          <p:cNvPr id="3" name="TextBox 2"/>
          <p:cNvSpPr txBox="1"/>
          <p:nvPr/>
        </p:nvSpPr>
        <p:spPr>
          <a:xfrm>
            <a:off x="10058400" y="365760"/>
            <a:ext cx="1645920" cy="457200"/>
          </a:xfrm>
          <a:prstGeom prst="rect">
            <a:avLst/>
          </a:prstGeom>
          <a:solidFill>
            <a:srgbClr val="059669"/>
          </a:solidFill>
        </p:spPr>
        <p:txBody>
          <a:bodyPr wrap="none">
            <a:spAutoFit/>
          </a:bodyPr>
          <a:lstStyle/>
          <a:p>
            <a:pPr algn="ctr">
              <a:defRPr sz="2000" b="1">
                <a:solidFill>
                  <a:srgbClr val="FFFFFF"/>
                </a:solidFill>
              </a:defRPr>
            </a:pPr>
            <a:r>
              <a:t>#1</a:t>
            </a:r>
          </a:p>
        </p:txBody>
      </p:sp>
      <p:sp>
        <p:nvSpPr>
          <p:cNvPr id="4" name="TextBox 3"/>
          <p:cNvSpPr txBox="1"/>
          <p:nvPr/>
        </p:nvSpPr>
        <p:spPr>
          <a:xfrm>
            <a:off x="457200" y="914400"/>
            <a:ext cx="9144000" cy="274320"/>
          </a:xfrm>
          <a:prstGeom prst="rect">
            <a:avLst/>
          </a:prstGeom>
          <a:noFill/>
        </p:spPr>
        <p:txBody>
          <a:bodyPr wrap="none">
            <a:spAutoFit/>
          </a:bodyPr>
          <a:lstStyle/>
          <a:p>
            <a:pPr>
              <a:defRPr sz="1100">
                <a:solidFill>
                  <a:srgbClr val="5A6B85"/>
                </a:solidFill>
              </a:defRPr>
            </a:pPr>
            <a:r>
              <a:t>anthropic</a:t>
            </a:r>
          </a:p>
        </p:txBody>
      </p:sp>
      <p:sp>
        <p:nvSpPr>
          <p:cNvPr id="5" name="TextBox 4"/>
          <p:cNvSpPr txBox="1"/>
          <p:nvPr/>
        </p:nvSpPr>
        <p:spPr>
          <a:xfrm>
            <a:off x="457200" y="1371600"/>
            <a:ext cx="2743200" cy="640080"/>
          </a:xfrm>
          <a:prstGeom prst="rect">
            <a:avLst/>
          </a:prstGeom>
          <a:noFill/>
        </p:spPr>
        <p:txBody>
          <a:bodyPr wrap="none">
            <a:spAutoFit/>
          </a:bodyPr>
          <a:lstStyle/>
          <a:p>
            <a:pPr>
              <a:defRPr sz="900">
                <a:solidFill>
                  <a:srgbClr val="5A6B85"/>
                </a:solidFill>
              </a:defRPr>
            </a:pPr>
            <a:r>
              <a:t>Weighted Score</a:t>
            </a:r>
          </a:p>
          <a:p>
            <a:pPr>
              <a:defRPr sz="1100" b="1">
                <a:solidFill>
                  <a:srgbClr val="1B2A4A"/>
                </a:solidFill>
              </a:defRPr>
            </a:pPr>
            <a:r>
              <a:t>9.10</a:t>
            </a:r>
          </a:p>
        </p:txBody>
      </p:sp>
      <p:sp>
        <p:nvSpPr>
          <p:cNvPr id="6" name="TextBox 5"/>
          <p:cNvSpPr txBox="1"/>
          <p:nvPr/>
        </p:nvSpPr>
        <p:spPr>
          <a:xfrm>
            <a:off x="3291840" y="1371600"/>
            <a:ext cx="2743200" cy="640080"/>
          </a:xfrm>
          <a:prstGeom prst="rect">
            <a:avLst/>
          </a:prstGeom>
          <a:noFill/>
        </p:spPr>
        <p:txBody>
          <a:bodyPr wrap="none">
            <a:spAutoFit/>
          </a:bodyPr>
          <a:lstStyle/>
          <a:p>
            <a:pPr>
              <a:defRPr sz="900">
                <a:solidFill>
                  <a:srgbClr val="5A6B85"/>
                </a:solidFill>
              </a:defRPr>
            </a:pPr>
            <a:r>
              <a:t>Win Count</a:t>
            </a:r>
          </a:p>
          <a:p>
            <a:pPr>
              <a:defRPr sz="1100" b="1">
                <a:solidFill>
                  <a:srgbClr val="1B2A4A"/>
                </a:solidFill>
              </a:defRPr>
            </a:pPr>
            <a:r>
              <a:t>18</a:t>
            </a:r>
          </a:p>
        </p:txBody>
      </p:sp>
      <p:sp>
        <p:nvSpPr>
          <p:cNvPr id="7" name="TextBox 6"/>
          <p:cNvSpPr txBox="1"/>
          <p:nvPr/>
        </p:nvSpPr>
        <p:spPr>
          <a:xfrm>
            <a:off x="6126480" y="1371600"/>
            <a:ext cx="2743200" cy="640080"/>
          </a:xfrm>
          <a:prstGeom prst="rect">
            <a:avLst/>
          </a:prstGeom>
          <a:noFill/>
        </p:spPr>
        <p:txBody>
          <a:bodyPr wrap="none">
            <a:spAutoFit/>
          </a:bodyPr>
          <a:lstStyle/>
          <a:p>
            <a:pPr>
              <a:defRPr sz="900">
                <a:solidFill>
                  <a:srgbClr val="5A6B85"/>
                </a:solidFill>
              </a:defRPr>
            </a:pPr>
            <a:r>
              <a:t>Total Tokens</a:t>
            </a:r>
          </a:p>
          <a:p>
            <a:pPr>
              <a:defRPr sz="1100" b="1">
                <a:solidFill>
                  <a:srgbClr val="1B2A4A"/>
                </a:solidFill>
              </a:defRPr>
            </a:pPr>
            <a:r>
              <a:t>92,155</a:t>
            </a:r>
          </a:p>
        </p:txBody>
      </p:sp>
      <p:sp>
        <p:nvSpPr>
          <p:cNvPr id="8" name="TextBox 7"/>
          <p:cNvSpPr txBox="1"/>
          <p:nvPr/>
        </p:nvSpPr>
        <p:spPr>
          <a:xfrm>
            <a:off x="8961120" y="1371600"/>
            <a:ext cx="2743200" cy="640080"/>
          </a:xfrm>
          <a:prstGeom prst="rect">
            <a:avLst/>
          </a:prstGeom>
          <a:noFill/>
        </p:spPr>
        <p:txBody>
          <a:bodyPr wrap="none">
            <a:spAutoFit/>
          </a:bodyPr>
          <a:lstStyle/>
          <a:p>
            <a:pPr>
              <a:defRPr sz="900">
                <a:solidFill>
                  <a:srgbClr val="5A6B85"/>
                </a:solidFill>
              </a:defRPr>
            </a:pPr>
            <a:r>
              <a:t>Est. Cost</a:t>
            </a:r>
          </a:p>
          <a:p>
            <a:pPr>
              <a:defRPr sz="1100" b="1">
                <a:solidFill>
                  <a:srgbClr val="1B2A4A"/>
                </a:solidFill>
              </a:defRPr>
            </a:pPr>
            <a:r>
              <a:t>$1.94</a:t>
            </a:r>
          </a:p>
        </p:txBody>
      </p:sp>
      <p:sp>
        <p:nvSpPr>
          <p:cNvPr id="9" name="TextBox 8"/>
          <p:cNvSpPr txBox="1"/>
          <p:nvPr/>
        </p:nvSpPr>
        <p:spPr>
          <a:xfrm>
            <a:off x="457200" y="2103120"/>
            <a:ext cx="2743200" cy="640080"/>
          </a:xfrm>
          <a:prstGeom prst="rect">
            <a:avLst/>
          </a:prstGeom>
          <a:noFill/>
        </p:spPr>
        <p:txBody>
          <a:bodyPr wrap="none">
            <a:spAutoFit/>
          </a:bodyPr>
          <a:lstStyle/>
          <a:p>
            <a:pPr>
              <a:defRPr sz="900">
                <a:solidFill>
                  <a:srgbClr val="5A6B85"/>
                </a:solidFill>
              </a:defRPr>
            </a:pPr>
            <a:r>
              <a:t>Tokens/sec</a:t>
            </a:r>
          </a:p>
          <a:p>
            <a:pPr>
              <a:defRPr sz="1100" b="1">
                <a:solidFill>
                  <a:srgbClr val="1B2A4A"/>
                </a:solidFill>
              </a:defRPr>
            </a:pPr>
            <a:r>
              <a:t>53.8</a:t>
            </a:r>
          </a:p>
        </p:txBody>
      </p:sp>
      <p:sp>
        <p:nvSpPr>
          <p:cNvPr id="10" name="TextBox 9"/>
          <p:cNvSpPr txBox="1"/>
          <p:nvPr/>
        </p:nvSpPr>
        <p:spPr>
          <a:xfrm>
            <a:off x="3291840" y="2103120"/>
            <a:ext cx="2743200" cy="640080"/>
          </a:xfrm>
          <a:prstGeom prst="rect">
            <a:avLst/>
          </a:prstGeom>
          <a:noFill/>
        </p:spPr>
        <p:txBody>
          <a:bodyPr wrap="none">
            <a:spAutoFit/>
          </a:bodyPr>
          <a:lstStyle/>
          <a:p>
            <a:pPr>
              <a:defRPr sz="900">
                <a:solidFill>
                  <a:srgbClr val="5A6B85"/>
                </a:solidFill>
              </a:defRPr>
            </a:pPr>
            <a:r>
              <a:t>Avg Latency</a:t>
            </a:r>
          </a:p>
          <a:p>
            <a:pPr>
              <a:defRPr sz="1100" b="1">
                <a:solidFill>
                  <a:srgbClr val="1B2A4A"/>
                </a:solidFill>
              </a:defRPr>
            </a:pPr>
            <a:r>
              <a:t>68558ms</a:t>
            </a:r>
          </a:p>
        </p:txBody>
      </p:sp>
      <p:sp>
        <p:nvSpPr>
          <p:cNvPr id="11" name="TextBox 10"/>
          <p:cNvSpPr txBox="1"/>
          <p:nvPr/>
        </p:nvSpPr>
        <p:spPr>
          <a:xfrm>
            <a:off x="6126480" y="2103120"/>
            <a:ext cx="2743200" cy="640080"/>
          </a:xfrm>
          <a:prstGeom prst="rect">
            <a:avLst/>
          </a:prstGeom>
          <a:noFill/>
        </p:spPr>
        <p:txBody>
          <a:bodyPr wrap="none">
            <a:spAutoFit/>
          </a:bodyPr>
          <a:lstStyle/>
          <a:p>
            <a:pPr>
              <a:defRPr sz="900">
                <a:solidFill>
                  <a:srgbClr val="5A6B85"/>
                </a:solidFill>
              </a:defRPr>
            </a:pPr>
            <a:r>
              <a:t>P50</a:t>
            </a:r>
          </a:p>
          <a:p>
            <a:pPr>
              <a:defRPr sz="1100" b="1">
                <a:solidFill>
                  <a:srgbClr val="1B2A4A"/>
                </a:solidFill>
              </a:defRPr>
            </a:pPr>
            <a:r>
              <a:t>52071ms</a:t>
            </a:r>
          </a:p>
        </p:txBody>
      </p:sp>
      <p:sp>
        <p:nvSpPr>
          <p:cNvPr id="12" name="TextBox 11"/>
          <p:cNvSpPr txBox="1"/>
          <p:nvPr/>
        </p:nvSpPr>
        <p:spPr>
          <a:xfrm>
            <a:off x="8961120" y="2103120"/>
            <a:ext cx="2743200" cy="640080"/>
          </a:xfrm>
          <a:prstGeom prst="rect">
            <a:avLst/>
          </a:prstGeom>
          <a:noFill/>
        </p:spPr>
        <p:txBody>
          <a:bodyPr wrap="none">
            <a:spAutoFit/>
          </a:bodyPr>
          <a:lstStyle/>
          <a:p>
            <a:pPr>
              <a:defRPr sz="900">
                <a:solidFill>
                  <a:srgbClr val="5A6B85"/>
                </a:solidFill>
              </a:defRPr>
            </a:pPr>
            <a:r>
              <a:t>P95</a:t>
            </a:r>
          </a:p>
          <a:p>
            <a:pPr>
              <a:defRPr sz="1100" b="1">
                <a:solidFill>
                  <a:srgbClr val="1B2A4A"/>
                </a:solidFill>
              </a:defRPr>
            </a:pPr>
            <a:r>
              <a:t>165609ms</a:t>
            </a:r>
          </a:p>
        </p:txBody>
      </p:sp>
      <p:sp>
        <p:nvSpPr>
          <p:cNvPr id="13" name="TextBox 12"/>
          <p:cNvSpPr txBox="1"/>
          <p:nvPr/>
        </p:nvSpPr>
        <p:spPr>
          <a:xfrm>
            <a:off x="457200" y="3017520"/>
            <a:ext cx="11277295" cy="365760"/>
          </a:xfrm>
          <a:prstGeom prst="rect">
            <a:avLst/>
          </a:prstGeom>
          <a:noFill/>
        </p:spPr>
        <p:txBody>
          <a:bodyPr wrap="none">
            <a:spAutoFit/>
          </a:bodyPr>
          <a:lstStyle/>
          <a:p>
            <a:pPr>
              <a:defRPr sz="900">
                <a:solidFill>
                  <a:srgbClr val="0EA5E9"/>
                </a:solidFill>
              </a:defRPr>
            </a:pPr>
            <a:r>
              <a:t>• Most Expensive</a:t>
            </a:r>
          </a:p>
        </p:txBody>
      </p:sp>
      <p:sp>
        <p:nvSpPr>
          <p:cNvPr id="14" name="TextBox 13"/>
          <p:cNvSpPr txBox="1"/>
          <p:nvPr/>
        </p:nvSpPr>
        <p:spPr>
          <a:xfrm>
            <a:off x="457200" y="3657600"/>
            <a:ext cx="11277295" cy="274320"/>
          </a:xfrm>
          <a:prstGeom prst="rect">
            <a:avLst/>
          </a:prstGeom>
          <a:noFill/>
        </p:spPr>
        <p:txBody>
          <a:bodyPr wrap="none">
            <a:spAutoFit/>
          </a:bodyPr>
          <a:lstStyle/>
          <a:p>
            <a:pPr>
              <a:defRPr sz="1400" b="1">
                <a:solidFill>
                  <a:srgbClr val="1B2A4A"/>
                </a:solidFill>
              </a:defRPr>
            </a:pPr>
            <a:r>
              <a:t>Per-Criterion Scores</a:t>
            </a:r>
          </a:p>
        </p:txBody>
      </p:sp>
      <p:sp>
        <p:nvSpPr>
          <p:cNvPr id="15" name="TextBox 14"/>
          <p:cNvSpPr txBox="1"/>
          <p:nvPr/>
        </p:nvSpPr>
        <p:spPr>
          <a:xfrm>
            <a:off x="457200" y="4023360"/>
            <a:ext cx="2286000" cy="228600"/>
          </a:xfrm>
          <a:prstGeom prst="rect">
            <a:avLst/>
          </a:prstGeom>
          <a:noFill/>
        </p:spPr>
        <p:txBody>
          <a:bodyPr wrap="none">
            <a:spAutoFit/>
          </a:bodyPr>
          <a:lstStyle/>
          <a:p>
            <a:pPr>
              <a:defRPr sz="900">
                <a:solidFill>
                  <a:srgbClr val="1B2A4A"/>
                </a:solidFill>
              </a:defRPr>
            </a:pPr>
            <a:r>
              <a:t>Reasoning Validity</a:t>
            </a:r>
          </a:p>
        </p:txBody>
      </p:sp>
      <p:sp>
        <p:nvSpPr>
          <p:cNvPr id="16" name="Rectangle 15"/>
          <p:cNvSpPr/>
          <p:nvPr/>
        </p:nvSpPr>
        <p:spPr>
          <a:xfrm>
            <a:off x="2926080" y="4069080"/>
            <a:ext cx="6302501" cy="182880"/>
          </a:xfrm>
          <a:prstGeom prst="rect">
            <a:avLst/>
          </a:prstGeom>
          <a:solidFill>
            <a:srgbClr val="7B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058400" y="4023360"/>
            <a:ext cx="1371600" cy="228600"/>
          </a:xfrm>
          <a:prstGeom prst="rect">
            <a:avLst/>
          </a:prstGeom>
          <a:noFill/>
        </p:spPr>
        <p:txBody>
          <a:bodyPr wrap="none">
            <a:spAutoFit/>
          </a:bodyPr>
          <a:lstStyle/>
          <a:p>
            <a:pPr algn="r">
              <a:defRPr sz="900" b="1">
                <a:solidFill>
                  <a:srgbClr val="1B2A4A"/>
                </a:solidFill>
              </a:defRPr>
            </a:pPr>
            <a:r>
              <a:t>9.19</a:t>
            </a:r>
          </a:p>
        </p:txBody>
      </p:sp>
      <p:sp>
        <p:nvSpPr>
          <p:cNvPr id="18" name="TextBox 17"/>
          <p:cNvSpPr txBox="1"/>
          <p:nvPr/>
        </p:nvSpPr>
        <p:spPr>
          <a:xfrm>
            <a:off x="457200" y="4343400"/>
            <a:ext cx="2286000" cy="228600"/>
          </a:xfrm>
          <a:prstGeom prst="rect">
            <a:avLst/>
          </a:prstGeom>
          <a:noFill/>
        </p:spPr>
        <p:txBody>
          <a:bodyPr wrap="none">
            <a:spAutoFit/>
          </a:bodyPr>
          <a:lstStyle/>
          <a:p>
            <a:pPr>
              <a:defRPr sz="900">
                <a:solidFill>
                  <a:srgbClr val="1B2A4A"/>
                </a:solidFill>
              </a:defRPr>
            </a:pPr>
            <a:r>
              <a:t>Solution Correctness</a:t>
            </a:r>
          </a:p>
        </p:txBody>
      </p:sp>
      <p:sp>
        <p:nvSpPr>
          <p:cNvPr id="19" name="Rectangle 18"/>
          <p:cNvSpPr/>
          <p:nvPr/>
        </p:nvSpPr>
        <p:spPr>
          <a:xfrm>
            <a:off x="2926080" y="4389120"/>
            <a:ext cx="6350508" cy="182880"/>
          </a:xfrm>
          <a:prstGeom prst="rect">
            <a:avLst/>
          </a:prstGeom>
          <a:solidFill>
            <a:srgbClr val="79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058400" y="4343400"/>
            <a:ext cx="1371600" cy="228600"/>
          </a:xfrm>
          <a:prstGeom prst="rect">
            <a:avLst/>
          </a:prstGeom>
          <a:noFill/>
        </p:spPr>
        <p:txBody>
          <a:bodyPr wrap="none">
            <a:spAutoFit/>
          </a:bodyPr>
          <a:lstStyle/>
          <a:p>
            <a:pPr algn="r">
              <a:defRPr sz="900" b="1">
                <a:solidFill>
                  <a:srgbClr val="1B2A4A"/>
                </a:solidFill>
              </a:defRPr>
            </a:pPr>
            <a:r>
              <a:t>9.26</a:t>
            </a:r>
          </a:p>
        </p:txBody>
      </p:sp>
      <p:sp>
        <p:nvSpPr>
          <p:cNvPr id="21" name="TextBox 20"/>
          <p:cNvSpPr txBox="1"/>
          <p:nvPr/>
        </p:nvSpPr>
        <p:spPr>
          <a:xfrm>
            <a:off x="457200" y="4663440"/>
            <a:ext cx="2286000" cy="228600"/>
          </a:xfrm>
          <a:prstGeom prst="rect">
            <a:avLst/>
          </a:prstGeom>
          <a:noFill/>
        </p:spPr>
        <p:txBody>
          <a:bodyPr wrap="none">
            <a:spAutoFit/>
          </a:bodyPr>
          <a:lstStyle/>
          <a:p>
            <a:pPr>
              <a:defRPr sz="900">
                <a:solidFill>
                  <a:srgbClr val="1B2A4A"/>
                </a:solidFill>
              </a:defRPr>
            </a:pPr>
            <a:r>
              <a:t>Reasoning Transparency</a:t>
            </a:r>
          </a:p>
        </p:txBody>
      </p:sp>
      <p:sp>
        <p:nvSpPr>
          <p:cNvPr id="22" name="Rectangle 21"/>
          <p:cNvSpPr/>
          <p:nvPr/>
        </p:nvSpPr>
        <p:spPr>
          <a:xfrm>
            <a:off x="2926080" y="4709159"/>
            <a:ext cx="6302501" cy="182880"/>
          </a:xfrm>
          <a:prstGeom prst="rect">
            <a:avLst/>
          </a:prstGeom>
          <a:solidFill>
            <a:srgbClr val="7B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058400" y="4663440"/>
            <a:ext cx="1371600" cy="228600"/>
          </a:xfrm>
          <a:prstGeom prst="rect">
            <a:avLst/>
          </a:prstGeom>
          <a:noFill/>
        </p:spPr>
        <p:txBody>
          <a:bodyPr wrap="none">
            <a:spAutoFit/>
          </a:bodyPr>
          <a:lstStyle/>
          <a:p>
            <a:pPr algn="r">
              <a:defRPr sz="900" b="1">
                <a:solidFill>
                  <a:srgbClr val="1B2A4A"/>
                </a:solidFill>
              </a:defRPr>
            </a:pPr>
            <a:r>
              <a:t>9.19</a:t>
            </a:r>
          </a:p>
        </p:txBody>
      </p:sp>
      <p:sp>
        <p:nvSpPr>
          <p:cNvPr id="24" name="TextBox 23"/>
          <p:cNvSpPr txBox="1"/>
          <p:nvPr/>
        </p:nvSpPr>
        <p:spPr>
          <a:xfrm>
            <a:off x="457200" y="4983479"/>
            <a:ext cx="2286000" cy="228600"/>
          </a:xfrm>
          <a:prstGeom prst="rect">
            <a:avLst/>
          </a:prstGeom>
          <a:noFill/>
        </p:spPr>
        <p:txBody>
          <a:bodyPr wrap="none">
            <a:spAutoFit/>
          </a:bodyPr>
          <a:lstStyle/>
          <a:p>
            <a:pPr>
              <a:defRPr sz="900">
                <a:solidFill>
                  <a:srgbClr val="1B2A4A"/>
                </a:solidFill>
              </a:defRPr>
            </a:pPr>
            <a:r>
              <a:t>Assumption Handling</a:t>
            </a:r>
          </a:p>
        </p:txBody>
      </p:sp>
      <p:sp>
        <p:nvSpPr>
          <p:cNvPr id="25" name="Rectangle 24"/>
          <p:cNvSpPr/>
          <p:nvPr/>
        </p:nvSpPr>
        <p:spPr>
          <a:xfrm>
            <a:off x="2926080" y="5029199"/>
            <a:ext cx="5808726" cy="182880"/>
          </a:xfrm>
          <a:prstGeom prst="rect">
            <a:avLst/>
          </a:prstGeom>
          <a:solidFill>
            <a:srgbClr val="8D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058400" y="4983479"/>
            <a:ext cx="1371600" cy="228600"/>
          </a:xfrm>
          <a:prstGeom prst="rect">
            <a:avLst/>
          </a:prstGeom>
          <a:noFill/>
        </p:spPr>
        <p:txBody>
          <a:bodyPr wrap="none">
            <a:spAutoFit/>
          </a:bodyPr>
          <a:lstStyle/>
          <a:p>
            <a:pPr algn="r">
              <a:defRPr sz="900" b="1">
                <a:solidFill>
                  <a:srgbClr val="1B2A4A"/>
                </a:solidFill>
              </a:defRPr>
            </a:pPr>
            <a:r>
              <a:t>8.47</a:t>
            </a:r>
          </a:p>
        </p:txBody>
      </p:sp>
      <p:sp>
        <p:nvSpPr>
          <p:cNvPr id="27" name="TextBox 26"/>
          <p:cNvSpPr txBox="1"/>
          <p:nvPr/>
        </p:nvSpPr>
        <p:spPr>
          <a:xfrm>
            <a:off x="457200" y="5303519"/>
            <a:ext cx="2286000" cy="228600"/>
          </a:xfrm>
          <a:prstGeom prst="rect">
            <a:avLst/>
          </a:prstGeom>
          <a:noFill/>
        </p:spPr>
        <p:txBody>
          <a:bodyPr wrap="none">
            <a:spAutoFit/>
          </a:bodyPr>
          <a:lstStyle/>
          <a:p>
            <a:pPr>
              <a:defRPr sz="900">
                <a:solidFill>
                  <a:srgbClr val="1B2A4A"/>
                </a:solidFill>
              </a:defRPr>
            </a:pPr>
            <a:r>
              <a:t>Systematic Progression</a:t>
            </a:r>
          </a:p>
        </p:txBody>
      </p:sp>
      <p:sp>
        <p:nvSpPr>
          <p:cNvPr id="28" name="Rectangle 27"/>
          <p:cNvSpPr/>
          <p:nvPr/>
        </p:nvSpPr>
        <p:spPr>
          <a:xfrm>
            <a:off x="2926080" y="5349239"/>
            <a:ext cx="6329934" cy="182880"/>
          </a:xfrm>
          <a:prstGeom prst="rect">
            <a:avLst/>
          </a:prstGeom>
          <a:solidFill>
            <a:srgbClr val="7AE567"/>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0058400" y="5303519"/>
            <a:ext cx="1371600" cy="228600"/>
          </a:xfrm>
          <a:prstGeom prst="rect">
            <a:avLst/>
          </a:prstGeom>
          <a:noFill/>
        </p:spPr>
        <p:txBody>
          <a:bodyPr wrap="none">
            <a:spAutoFit/>
          </a:bodyPr>
          <a:lstStyle/>
          <a:p>
            <a:pPr algn="r">
              <a:defRPr sz="900" b="1">
                <a:solidFill>
                  <a:srgbClr val="1B2A4A"/>
                </a:solidFill>
              </a:defRPr>
            </a:pPr>
            <a:r>
              <a:t>9.23</a:t>
            </a:r>
          </a:p>
        </p:txBody>
      </p:sp>
      <p:cxnSp>
        <p:nvCxnSpPr>
          <p:cNvPr id="30" name="Connector 29"/>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457200" y="6537960"/>
            <a:ext cx="5486400" cy="274320"/>
          </a:xfrm>
          <a:prstGeom prst="rect">
            <a:avLst/>
          </a:prstGeom>
          <a:noFill/>
        </p:spPr>
        <p:txBody>
          <a:bodyPr wrap="none">
            <a:spAutoFit/>
          </a:bodyPr>
          <a:lstStyle/>
          <a:p>
            <a:pPr>
              <a:defRPr sz="800">
                <a:solidFill>
                  <a:srgbClr val="5A6B85"/>
                </a:solidFill>
              </a:defRPr>
            </a:pPr>
            <a:r>
              <a:t>Analytical Reasoning  - Models Mix (Rerun 2)</a:t>
            </a:r>
          </a:p>
        </p:txBody>
      </p:sp>
      <p:sp>
        <p:nvSpPr>
          <p:cNvPr id="32" name="TextBox 31"/>
          <p:cNvSpPr txBox="1"/>
          <p:nvPr/>
        </p:nvSpPr>
        <p:spPr>
          <a:xfrm>
            <a:off x="5943600" y="6537960"/>
            <a:ext cx="5790895" cy="274320"/>
          </a:xfrm>
          <a:prstGeom prst="rect">
            <a:avLst/>
          </a:prstGeom>
          <a:noFill/>
        </p:spPr>
        <p:txBody>
          <a:bodyPr wrap="none">
            <a:spAutoFit/>
          </a:bodyPr>
          <a:lstStyle/>
          <a:p>
            <a:pPr algn="r">
              <a:defRPr sz="800">
                <a:solidFill>
                  <a:srgbClr val="5A6B85"/>
                </a:solidFill>
              </a:defRPr>
            </a:pPr>
            <a:r>
              <a:t>2026-02-25 15:19</a:t>
            </a:r>
          </a:p>
        </p:txBody>
      </p:sp>
      <p:sp>
        <p:nvSpPr>
          <p:cNvPr id="33" name="TextBox 32"/>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457200"/>
            <a:ext cx="11277295" cy="548640"/>
          </a:xfrm>
          <a:prstGeom prst="rect">
            <a:avLst/>
          </a:prstGeom>
          <a:noFill/>
        </p:spPr>
        <p:txBody>
          <a:bodyPr wrap="none">
            <a:spAutoFit/>
          </a:bodyPr>
          <a:lstStyle/>
          <a:p>
            <a:pPr>
              <a:defRPr sz="1800" b="1">
                <a:solidFill>
                  <a:srgbClr val="0B5394"/>
                </a:solidFill>
              </a:defRPr>
            </a:pPr>
            <a:r>
              <a:t>Claude Opus 4.6 [Reasoning (high)] — Per-Question Performance</a:t>
            </a:r>
          </a:p>
        </p:txBody>
      </p:sp>
      <p:graphicFrame>
        <p:nvGraphicFramePr>
          <p:cNvPr id="3" name="Table 2"/>
          <p:cNvGraphicFramePr>
            <a:graphicFrameLocks noGrp="1"/>
          </p:cNvGraphicFramePr>
          <p:nvPr/>
        </p:nvGraphicFramePr>
        <p:xfrm>
          <a:off x="457200" y="1371600"/>
          <a:ext cx="11277295" cy="4480560"/>
        </p:xfrm>
        <a:graphic>
          <a:graphicData uri="http://schemas.openxmlformats.org/drawingml/2006/table">
            <a:tbl>
              <a:tblPr firstRow="1" bandRow="1">
                <a:tableStyleId>{5C22544A-7EE6-4342-B048-85BDC9FD1C3A}</a:tableStyleId>
              </a:tblPr>
              <a:tblGrid>
                <a:gridCol w="1879549"/>
                <a:gridCol w="1879549"/>
                <a:gridCol w="1879549"/>
                <a:gridCol w="1879549"/>
                <a:gridCol w="1879549"/>
                <a:gridCol w="1879550"/>
              </a:tblGrid>
              <a:tr h="320040">
                <a:tc>
                  <a:txBody>
                    <a:bodyPr wrap="square" lIns="50800" rIns="50800" tIns="25400" bIns="25400"/>
                    <a:lstStyle/>
                    <a:p>
                      <a:pPr algn="ctr">
                        <a:defRPr sz="1000" b="1">
                          <a:solidFill>
                            <a:srgbClr val="0B5394"/>
                          </a:solidFill>
                        </a:defRPr>
                      </a:pPr>
                      <a:r>
                        <a:t>Q#</a:t>
                      </a:r>
                    </a:p>
                  </a:txBody>
                  <a:tcPr>
                    <a:solidFill>
                      <a:srgbClr val="EBF0F8"/>
                    </a:solidFill>
                  </a:tcPr>
                </a:tc>
                <a:tc>
                  <a:txBody>
                    <a:bodyPr wrap="square" lIns="50800" rIns="50800" tIns="25400" bIns="25400"/>
                    <a:lstStyle/>
                    <a:p>
                      <a:pPr algn="ctr">
                        <a:defRPr sz="1000" b="1">
                          <a:solidFill>
                            <a:srgbClr val="0B5394"/>
                          </a:solidFill>
                        </a:defRPr>
                      </a:pPr>
                      <a:r>
                        <a:t>Question</a:t>
                      </a:r>
                    </a:p>
                  </a:txBody>
                  <a:tcPr>
                    <a:solidFill>
                      <a:srgbClr val="EBF0F8"/>
                    </a:solidFill>
                  </a:tcPr>
                </a:tc>
                <a:tc>
                  <a:txBody>
                    <a:bodyPr wrap="square" lIns="50800" rIns="50800" tIns="25400" bIns="25400"/>
                    <a:lstStyle/>
                    <a:p>
                      <a:pPr algn="ctr">
                        <a:defRPr sz="1000" b="1">
                          <a:solidFill>
                            <a:srgbClr val="0B5394"/>
                          </a:solidFill>
                        </a:defRPr>
                      </a:pPr>
                      <a:r>
                        <a:t>Score</a:t>
                      </a:r>
                    </a:p>
                  </a:txBody>
                  <a:tcPr>
                    <a:solidFill>
                      <a:srgbClr val="EBF0F8"/>
                    </a:solidFill>
                  </a:tcPr>
                </a:tc>
                <a:tc>
                  <a:txBody>
                    <a:bodyPr wrap="square" lIns="50800" rIns="50800" tIns="25400" bIns="25400"/>
                    <a:lstStyle/>
                    <a:p>
                      <a:pPr algn="ctr">
                        <a:defRPr sz="1000" b="1">
                          <a:solidFill>
                            <a:srgbClr val="0B5394"/>
                          </a:solidFill>
                        </a:defRPr>
                      </a:pPr>
                      <a:r>
                        <a:t>Tokens</a:t>
                      </a:r>
                    </a:p>
                  </a:txBody>
                  <a:tcPr>
                    <a:solidFill>
                      <a:srgbClr val="EBF0F8"/>
                    </a:solidFill>
                  </a:tcPr>
                </a:tc>
                <a:tc>
                  <a:txBody>
                    <a:bodyPr wrap="square" lIns="50800" rIns="50800" tIns="25400" bIns="25400"/>
                    <a:lstStyle/>
                    <a:p>
                      <a:pPr algn="ctr">
                        <a:defRPr sz="1000" b="1">
                          <a:solidFill>
                            <a:srgbClr val="0B5394"/>
                          </a:solidFill>
                        </a:defRPr>
                      </a:pPr>
                      <a:r>
                        <a:t>Latency (ms)</a:t>
                      </a:r>
                    </a:p>
                  </a:txBody>
                  <a:tcPr>
                    <a:solidFill>
                      <a:srgbClr val="EBF0F8"/>
                    </a:solidFill>
                  </a:tcPr>
                </a:tc>
                <a:tc>
                  <a:txBody>
                    <a:bodyPr wrap="square" lIns="50800" rIns="50800" tIns="25400" bIns="25400"/>
                    <a:lstStyle/>
                    <a:p>
                      <a:pPr algn="ctr">
                        <a:defRPr sz="1000" b="1">
                          <a:solidFill>
                            <a:srgbClr val="0B5394"/>
                          </a:solidFill>
                        </a:defRPr>
                      </a:pPr>
                      <a:r>
                        <a:t>Cost</a:t>
                      </a:r>
                    </a:p>
                  </a:txBody>
                  <a:tcPr>
                    <a:solidFill>
                      <a:srgbClr val="EBF0F8"/>
                    </a:solidFill>
                  </a:tcPr>
                </a:tc>
              </a:tr>
              <a:tr h="320040">
                <a:tc>
                  <a:txBody>
                    <a:bodyPr wrap="square" lIns="50800" rIns="50800" tIns="25400" bIns="25400"/>
                    <a:lstStyle/>
                    <a:p>
                      <a:pPr algn="ctr">
                        <a:defRPr sz="900" b="0">
                          <a:solidFill>
                            <a:srgbClr val="1B2A4A"/>
                          </a:solidFill>
                        </a:defRPr>
                      </a:pPr>
                      <a:r>
                        <a:t>0</a:t>
                      </a:r>
                    </a:p>
                  </a:txBody>
                  <a:tcPr>
                    <a:solidFill>
                      <a:srgbClr val="FFFFFF"/>
                    </a:solidFill>
                  </a:tcPr>
                </a:tc>
                <a:tc>
                  <a:txBody>
                    <a:bodyPr wrap="square" lIns="50800" rIns="50800" tIns="25400" bIns="25400"/>
                    <a:lstStyle/>
                    <a:p>
                      <a:pPr algn="l">
                        <a:defRPr sz="900" b="0">
                          <a:solidFill>
                            <a:srgbClr val="1B2A4A"/>
                          </a:solidFill>
                        </a:defRPr>
                      </a:pPr>
                      <a:r>
                        <a:t>A company has 120 employees. 40% work remotely, 30...</a:t>
                      </a:r>
                    </a:p>
                  </a:txBody>
                  <a:tcPr>
                    <a:solidFill>
                      <a:srgbClr val="FFFFFF"/>
                    </a:solidFill>
                  </a:tcPr>
                </a:tc>
                <a:tc>
                  <a:txBody>
                    <a:bodyPr wrap="square" lIns="50800" rIns="50800" tIns="25400" bIns="25400"/>
                    <a:lstStyle/>
                    <a:p>
                      <a:pPr algn="r">
                        <a:defRPr sz="900" b="0">
                          <a:solidFill>
                            <a:srgbClr val="4A8C1C"/>
                          </a:solidFill>
                        </a:defRPr>
                      </a:pPr>
                      <a:r>
                        <a:t>7.95</a:t>
                      </a:r>
                    </a:p>
                  </a:txBody>
                  <a:tcPr>
                    <a:solidFill>
                      <a:srgbClr val="FFFFFF"/>
                    </a:solidFill>
                  </a:tcPr>
                </a:tc>
                <a:tc>
                  <a:txBody>
                    <a:bodyPr wrap="square" lIns="50800" rIns="50800" tIns="25400" bIns="25400"/>
                    <a:lstStyle/>
                    <a:p>
                      <a:pPr algn="r">
                        <a:defRPr sz="900" b="0">
                          <a:solidFill>
                            <a:srgbClr val="1B2A4A"/>
                          </a:solidFill>
                        </a:defRPr>
                      </a:pPr>
                      <a:r>
                        <a:t>1159</a:t>
                      </a:r>
                    </a:p>
                  </a:txBody>
                  <a:tcPr>
                    <a:solidFill>
                      <a:srgbClr val="FFFFFF"/>
                    </a:solidFill>
                  </a:tcPr>
                </a:tc>
                <a:tc>
                  <a:txBody>
                    <a:bodyPr wrap="square" lIns="50800" rIns="50800" tIns="25400" bIns="25400"/>
                    <a:lstStyle/>
                    <a:p>
                      <a:pPr algn="r">
                        <a:defRPr sz="900" b="0">
                          <a:solidFill>
                            <a:srgbClr val="1B2A4A"/>
                          </a:solidFill>
                        </a:defRPr>
                      </a:pPr>
                      <a:r>
                        <a:t>19727</a:t>
                      </a:r>
                    </a:p>
                  </a:txBody>
                  <a:tcPr>
                    <a:solidFill>
                      <a:srgbClr val="FFFFFF"/>
                    </a:solidFill>
                  </a:tcPr>
                </a:tc>
                <a:tc>
                  <a:txBody>
                    <a:bodyPr wrap="square" lIns="50800" rIns="50800" tIns="25400" bIns="25400"/>
                    <a:lstStyle/>
                    <a:p>
                      <a:pPr algn="r">
                        <a:defRPr sz="900" b="0">
                          <a:solidFill>
                            <a:srgbClr val="1B2A4A"/>
                          </a:solidFill>
                        </a:defRPr>
                      </a:pPr>
                      <a:r>
                        <a:t>$0.02</a:t>
                      </a:r>
                    </a:p>
                  </a:txBody>
                  <a:tcPr>
                    <a:solidFill>
                      <a:srgbClr val="FFFFFF"/>
                    </a:solidFill>
                  </a:tcPr>
                </a:tc>
              </a:tr>
              <a:tr h="320040">
                <a:tc>
                  <a:txBody>
                    <a:bodyPr wrap="square" lIns="50800" rIns="50800" tIns="25400" bIns="25400"/>
                    <a:lstStyle/>
                    <a:p>
                      <a:pPr algn="ctr">
                        <a:defRPr sz="900" b="0">
                          <a:solidFill>
                            <a:srgbClr val="1B2A4A"/>
                          </a:solidFill>
                        </a:defRPr>
                      </a:pPr>
                      <a:r>
                        <a:t>1</a:t>
                      </a:r>
                    </a:p>
                  </a:txBody>
                  <a:tcPr>
                    <a:solidFill>
                      <a:srgbClr val="F9FAFC"/>
                    </a:solidFill>
                  </a:tcPr>
                </a:tc>
                <a:tc>
                  <a:txBody>
                    <a:bodyPr wrap="square" lIns="50800" rIns="50800" tIns="25400" bIns="25400"/>
                    <a:lstStyle/>
                    <a:p>
                      <a:pPr algn="l">
                        <a:defRPr sz="900" b="0">
                          <a:solidFill>
                            <a:srgbClr val="1B2A4A"/>
                          </a:solidFill>
                        </a:defRPr>
                      </a:pPr>
                      <a:r>
                        <a:t>Three friends — Alice, Bob, and Carol — are decidi...</a:t>
                      </a:r>
                    </a:p>
                  </a:txBody>
                  <a:tcPr>
                    <a:solidFill>
                      <a:srgbClr val="F9FAFC"/>
                    </a:solidFill>
                  </a:tcPr>
                </a:tc>
                <a:tc>
                  <a:txBody>
                    <a:bodyPr wrap="square" lIns="50800" rIns="50800" tIns="25400" bIns="25400"/>
                    <a:lstStyle/>
                    <a:p>
                      <a:pPr algn="r">
                        <a:defRPr sz="900" b="0">
                          <a:solidFill>
                            <a:srgbClr val="2F8C1C"/>
                          </a:solidFill>
                        </a:defRPr>
                      </a:pPr>
                      <a:r>
                        <a:t>9.15</a:t>
                      </a:r>
                    </a:p>
                  </a:txBody>
                  <a:tcPr>
                    <a:solidFill>
                      <a:srgbClr val="F9FAFC"/>
                    </a:solidFill>
                  </a:tcPr>
                </a:tc>
                <a:tc>
                  <a:txBody>
                    <a:bodyPr wrap="square" lIns="50800" rIns="50800" tIns="25400" bIns="25400"/>
                    <a:lstStyle/>
                    <a:p>
                      <a:pPr algn="r">
                        <a:defRPr sz="900" b="0">
                          <a:solidFill>
                            <a:srgbClr val="1B2A4A"/>
                          </a:solidFill>
                        </a:defRPr>
                      </a:pPr>
                      <a:r>
                        <a:t>1317</a:t>
                      </a:r>
                    </a:p>
                  </a:txBody>
                  <a:tcPr>
                    <a:solidFill>
                      <a:srgbClr val="F9FAFC"/>
                    </a:solidFill>
                  </a:tcPr>
                </a:tc>
                <a:tc>
                  <a:txBody>
                    <a:bodyPr wrap="square" lIns="50800" rIns="50800" tIns="25400" bIns="25400"/>
                    <a:lstStyle/>
                    <a:p>
                      <a:pPr algn="r">
                        <a:defRPr sz="900" b="0">
                          <a:solidFill>
                            <a:srgbClr val="1B2A4A"/>
                          </a:solidFill>
                        </a:defRPr>
                      </a:pPr>
                      <a:r>
                        <a:t>22927</a:t>
                      </a:r>
                    </a:p>
                  </a:txBody>
                  <a:tcPr>
                    <a:solidFill>
                      <a:srgbClr val="F9FAFC"/>
                    </a:solidFill>
                  </a:tcPr>
                </a:tc>
                <a:tc>
                  <a:txBody>
                    <a:bodyPr wrap="square" lIns="50800" rIns="50800" tIns="25400" bIns="25400"/>
                    <a:lstStyle/>
                    <a:p>
                      <a:pPr algn="r">
                        <a:defRPr sz="900" b="0">
                          <a:solidFill>
                            <a:srgbClr val="1B2A4A"/>
                          </a:solidFill>
                        </a:defRPr>
                      </a:pPr>
                      <a:r>
                        <a:t>$0.03</a:t>
                      </a:r>
                    </a:p>
                  </a:txBody>
                  <a:tcPr>
                    <a:solidFill>
                      <a:srgbClr val="F9FAFC"/>
                    </a:solidFill>
                  </a:tcPr>
                </a:tc>
              </a:tr>
              <a:tr h="320040">
                <a:tc>
                  <a:txBody>
                    <a:bodyPr wrap="square" lIns="50800" rIns="50800" tIns="25400" bIns="25400"/>
                    <a:lstStyle/>
                    <a:p>
                      <a:pPr algn="ctr">
                        <a:defRPr sz="900" b="0">
                          <a:solidFill>
                            <a:srgbClr val="1B2A4A"/>
                          </a:solidFill>
                        </a:defRPr>
                      </a:pPr>
                      <a:r>
                        <a:t>2</a:t>
                      </a:r>
                    </a:p>
                  </a:txBody>
                  <a:tcPr>
                    <a:solidFill>
                      <a:srgbClr val="FFFFFF"/>
                    </a:solidFill>
                  </a:tcPr>
                </a:tc>
                <a:tc>
                  <a:txBody>
                    <a:bodyPr wrap="square" lIns="50800" rIns="50800" tIns="25400" bIns="25400"/>
                    <a:lstStyle/>
                    <a:p>
                      <a:pPr algn="l">
                        <a:defRPr sz="900" b="0">
                          <a:solidFill>
                            <a:srgbClr val="1B2A4A"/>
                          </a:solidFill>
                        </a:defRPr>
                      </a:pPr>
                      <a:r>
                        <a:t>A conference has 4 sessions (A, B, C, D) and 3 tim...</a:t>
                      </a:r>
                    </a:p>
                  </a:txBody>
                  <a:tcPr>
                    <a:solidFill>
                      <a:srgbClr val="FFFFFF"/>
                    </a:solidFill>
                  </a:tcPr>
                </a:tc>
                <a:tc>
                  <a:txBody>
                    <a:bodyPr wrap="square" lIns="50800" rIns="50800" tIns="25400" bIns="25400"/>
                    <a:lstStyle/>
                    <a:p>
                      <a:pPr algn="r">
                        <a:defRPr sz="900" b="0">
                          <a:solidFill>
                            <a:srgbClr val="4C8C1C"/>
                          </a:solidFill>
                        </a:defRPr>
                      </a:pPr>
                      <a:r>
                        <a:t>7.85</a:t>
                      </a:r>
                    </a:p>
                  </a:txBody>
                  <a:tcPr>
                    <a:solidFill>
                      <a:srgbClr val="FFFFFF"/>
                    </a:solidFill>
                  </a:tcPr>
                </a:tc>
                <a:tc>
                  <a:txBody>
                    <a:bodyPr wrap="square" lIns="50800" rIns="50800" tIns="25400" bIns="25400"/>
                    <a:lstStyle/>
                    <a:p>
                      <a:pPr algn="r">
                        <a:defRPr sz="900" b="0">
                          <a:solidFill>
                            <a:srgbClr val="1B2A4A"/>
                          </a:solidFill>
                        </a:defRPr>
                      </a:pPr>
                      <a:r>
                        <a:t>2406</a:t>
                      </a:r>
                    </a:p>
                  </a:txBody>
                  <a:tcPr>
                    <a:solidFill>
                      <a:srgbClr val="FFFFFF"/>
                    </a:solidFill>
                  </a:tcPr>
                </a:tc>
                <a:tc>
                  <a:txBody>
                    <a:bodyPr wrap="square" lIns="50800" rIns="50800" tIns="25400" bIns="25400"/>
                    <a:lstStyle/>
                    <a:p>
                      <a:pPr algn="r">
                        <a:defRPr sz="900" b="0">
                          <a:solidFill>
                            <a:srgbClr val="1B2A4A"/>
                          </a:solidFill>
                        </a:defRPr>
                      </a:pPr>
                      <a:r>
                        <a:t>31890</a:t>
                      </a:r>
                    </a:p>
                  </a:txBody>
                  <a:tcPr>
                    <a:solidFill>
                      <a:srgbClr val="FFFFFF"/>
                    </a:solidFill>
                  </a:tcPr>
                </a:tc>
                <a:tc>
                  <a:txBody>
                    <a:bodyPr wrap="square" lIns="50800" rIns="50800" tIns="25400" bIns="25400"/>
                    <a:lstStyle/>
                    <a:p>
                      <a:pPr algn="r">
                        <a:defRPr sz="900" b="0">
                          <a:solidFill>
                            <a:srgbClr val="1B2A4A"/>
                          </a:solidFill>
                        </a:defRPr>
                      </a:pPr>
                      <a:r>
                        <a:t>$0.05</a:t>
                      </a:r>
                    </a:p>
                  </a:txBody>
                  <a:tcPr>
                    <a:solidFill>
                      <a:srgbClr val="FFFFFF"/>
                    </a:solidFill>
                  </a:tcPr>
                </a:tc>
              </a:tr>
              <a:tr h="320040">
                <a:tc>
                  <a:txBody>
                    <a:bodyPr wrap="square" lIns="50800" rIns="50800" tIns="25400" bIns="25400"/>
                    <a:lstStyle/>
                    <a:p>
                      <a:pPr algn="ctr">
                        <a:defRPr sz="900" b="0">
                          <a:solidFill>
                            <a:srgbClr val="1B2A4A"/>
                          </a:solidFill>
                        </a:defRPr>
                      </a:pPr>
                      <a:r>
                        <a:t>3</a:t>
                      </a:r>
                    </a:p>
                  </a:txBody>
                  <a:tcPr>
                    <a:solidFill>
                      <a:srgbClr val="F9FAFC"/>
                    </a:solidFill>
                  </a:tcPr>
                </a:tc>
                <a:tc>
                  <a:txBody>
                    <a:bodyPr wrap="square" lIns="50800" rIns="50800" tIns="25400" bIns="25400"/>
                    <a:lstStyle/>
                    <a:p>
                      <a:pPr algn="l">
                        <a:defRPr sz="900" b="0">
                          <a:solidFill>
                            <a:srgbClr val="1B2A4A"/>
                          </a:solidFill>
                        </a:defRPr>
                      </a:pPr>
                      <a:r>
                        <a:t>A city introduces free public transit. Within 6 mo...</a:t>
                      </a:r>
                    </a:p>
                  </a:txBody>
                  <a:tcPr>
                    <a:solidFill>
                      <a:srgbClr val="F9FAFC"/>
                    </a:solidFill>
                  </a:tcPr>
                </a:tc>
                <a:tc>
                  <a:txBody>
                    <a:bodyPr wrap="square" lIns="50800" rIns="50800" tIns="25400" bIns="25400"/>
                    <a:lstStyle/>
                    <a:p>
                      <a:pPr algn="r">
                        <a:defRPr sz="900" b="0">
                          <a:solidFill>
                            <a:srgbClr val="388C1C"/>
                          </a:solidFill>
                        </a:defRPr>
                      </a:pPr>
                      <a:r>
                        <a:t>8.72</a:t>
                      </a:r>
                    </a:p>
                  </a:txBody>
                  <a:tcPr>
                    <a:solidFill>
                      <a:srgbClr val="F9FAFC"/>
                    </a:solidFill>
                  </a:tcPr>
                </a:tc>
                <a:tc>
                  <a:txBody>
                    <a:bodyPr wrap="square" lIns="50800" rIns="50800" tIns="25400" bIns="25400"/>
                    <a:lstStyle/>
                    <a:p>
                      <a:pPr algn="r">
                        <a:defRPr sz="900" b="0">
                          <a:solidFill>
                            <a:srgbClr val="1B2A4A"/>
                          </a:solidFill>
                        </a:defRPr>
                      </a:pPr>
                      <a:r>
                        <a:t>2387</a:t>
                      </a:r>
                    </a:p>
                  </a:txBody>
                  <a:tcPr>
                    <a:solidFill>
                      <a:srgbClr val="F9FAFC"/>
                    </a:solidFill>
                  </a:tcPr>
                </a:tc>
                <a:tc>
                  <a:txBody>
                    <a:bodyPr wrap="square" lIns="50800" rIns="50800" tIns="25400" bIns="25400"/>
                    <a:lstStyle/>
                    <a:p>
                      <a:pPr algn="r">
                        <a:defRPr sz="900" b="0">
                          <a:solidFill>
                            <a:srgbClr val="1B2A4A"/>
                          </a:solidFill>
                        </a:defRPr>
                      </a:pPr>
                      <a:r>
                        <a:t>57504</a:t>
                      </a:r>
                    </a:p>
                  </a:txBody>
                  <a:tcPr>
                    <a:solidFill>
                      <a:srgbClr val="F9FAFC"/>
                    </a:solidFill>
                  </a:tcPr>
                </a:tc>
                <a:tc>
                  <a:txBody>
                    <a:bodyPr wrap="square" lIns="50800" rIns="50800" tIns="25400" bIns="25400"/>
                    <a:lstStyle/>
                    <a:p>
                      <a:pPr algn="r">
                        <a:defRPr sz="900" b="0">
                          <a:solidFill>
                            <a:srgbClr val="1B2A4A"/>
                          </a:solidFill>
                        </a:defRPr>
                      </a:pPr>
                      <a:r>
                        <a:t>$0.05</a:t>
                      </a:r>
                    </a:p>
                  </a:txBody>
                  <a:tcPr>
                    <a:solidFill>
                      <a:srgbClr val="F9FAFC"/>
                    </a:solidFill>
                  </a:tcPr>
                </a:tc>
              </a:tr>
              <a:tr h="320040">
                <a:tc>
                  <a:txBody>
                    <a:bodyPr wrap="square" lIns="50800" rIns="50800" tIns="25400" bIns="25400"/>
                    <a:lstStyle/>
                    <a:p>
                      <a:pPr algn="ctr">
                        <a:defRPr sz="900" b="0">
                          <a:solidFill>
                            <a:srgbClr val="1B2A4A"/>
                          </a:solidFill>
                        </a:defRPr>
                      </a:pPr>
                      <a:r>
                        <a:t>4</a:t>
                      </a:r>
                    </a:p>
                  </a:txBody>
                  <a:tcPr>
                    <a:solidFill>
                      <a:srgbClr val="FFFFFF"/>
                    </a:solidFill>
                  </a:tcPr>
                </a:tc>
                <a:tc>
                  <a:txBody>
                    <a:bodyPr wrap="square" lIns="50800" rIns="50800" tIns="25400" bIns="25400"/>
                    <a:lstStyle/>
                    <a:p>
                      <a:pPr algn="l">
                        <a:defRPr sz="900" b="0">
                          <a:solidFill>
                            <a:srgbClr val="1B2A4A"/>
                          </a:solidFill>
                        </a:defRPr>
                      </a:pPr>
                      <a:r>
                        <a:t>Consider this argument: 'Countries with higher cho...</a:t>
                      </a:r>
                    </a:p>
                  </a:txBody>
                  <a:tcPr>
                    <a:solidFill>
                      <a:srgbClr val="FFFFFF"/>
                    </a:solidFill>
                  </a:tcPr>
                </a:tc>
                <a:tc>
                  <a:txBody>
                    <a:bodyPr wrap="square" lIns="50800" rIns="50800" tIns="25400" bIns="25400"/>
                    <a:lstStyle/>
                    <a:p>
                      <a:pPr algn="r">
                        <a:defRPr sz="900" b="0">
                          <a:solidFill>
                            <a:srgbClr val="388C1C"/>
                          </a:solidFill>
                        </a:defRPr>
                      </a:pPr>
                      <a:r>
                        <a:t>8.72</a:t>
                      </a:r>
                    </a:p>
                  </a:txBody>
                  <a:tcPr>
                    <a:solidFill>
                      <a:srgbClr val="FFFFFF"/>
                    </a:solidFill>
                  </a:tcPr>
                </a:tc>
                <a:tc>
                  <a:txBody>
                    <a:bodyPr wrap="square" lIns="50800" rIns="50800" tIns="25400" bIns="25400"/>
                    <a:lstStyle/>
                    <a:p>
                      <a:pPr algn="r">
                        <a:defRPr sz="900" b="0">
                          <a:solidFill>
                            <a:srgbClr val="1B2A4A"/>
                          </a:solidFill>
                        </a:defRPr>
                      </a:pPr>
                      <a:r>
                        <a:t>2387</a:t>
                      </a:r>
                    </a:p>
                  </a:txBody>
                  <a:tcPr>
                    <a:solidFill>
                      <a:srgbClr val="FFFFFF"/>
                    </a:solidFill>
                  </a:tcPr>
                </a:tc>
                <a:tc>
                  <a:txBody>
                    <a:bodyPr wrap="square" lIns="50800" rIns="50800" tIns="25400" bIns="25400"/>
                    <a:lstStyle/>
                    <a:p>
                      <a:pPr algn="r">
                        <a:defRPr sz="900" b="0">
                          <a:solidFill>
                            <a:srgbClr val="1B2A4A"/>
                          </a:solidFill>
                        </a:defRPr>
                      </a:pPr>
                      <a:r>
                        <a:t>51768</a:t>
                      </a:r>
                    </a:p>
                  </a:txBody>
                  <a:tcPr>
                    <a:solidFill>
                      <a:srgbClr val="FFFFFF"/>
                    </a:solidFill>
                  </a:tcPr>
                </a:tc>
                <a:tc>
                  <a:txBody>
                    <a:bodyPr wrap="square" lIns="50800" rIns="50800" tIns="25400" bIns="25400"/>
                    <a:lstStyle/>
                    <a:p>
                      <a:pPr algn="r">
                        <a:defRPr sz="900" b="0">
                          <a:solidFill>
                            <a:srgbClr val="1B2A4A"/>
                          </a:solidFill>
                        </a:defRPr>
                      </a:pPr>
                      <a:r>
                        <a:t>$0.05</a:t>
                      </a:r>
                    </a:p>
                  </a:txBody>
                  <a:tcPr>
                    <a:solidFill>
                      <a:srgbClr val="FFFFFF"/>
                    </a:solidFill>
                  </a:tcPr>
                </a:tc>
              </a:tr>
              <a:tr h="320040">
                <a:tc>
                  <a:txBody>
                    <a:bodyPr wrap="square" lIns="50800" rIns="50800" tIns="25400" bIns="25400"/>
                    <a:lstStyle/>
                    <a:p>
                      <a:pPr algn="ctr">
                        <a:defRPr sz="900" b="0">
                          <a:solidFill>
                            <a:srgbClr val="1B2A4A"/>
                          </a:solidFill>
                        </a:defRPr>
                      </a:pPr>
                      <a:r>
                        <a:t>5</a:t>
                      </a:r>
                    </a:p>
                  </a:txBody>
                  <a:tcPr>
                    <a:solidFill>
                      <a:srgbClr val="F9FAFC"/>
                    </a:solidFill>
                  </a:tcPr>
                </a:tc>
                <a:tc>
                  <a:txBody>
                    <a:bodyPr wrap="square" lIns="50800" rIns="50800" tIns="25400" bIns="25400"/>
                    <a:lstStyle/>
                    <a:p>
                      <a:pPr algn="l">
                        <a:defRPr sz="900" b="0">
                          <a:solidFill>
                            <a:srgbClr val="1B2A4A"/>
                          </a:solidFill>
                        </a:defRPr>
                      </a:pPr>
                      <a:r>
                        <a:t>A medical test for a rare disease has 99% sensitiv...</a:t>
                      </a:r>
                    </a:p>
                  </a:txBody>
                  <a:tcPr>
                    <a:solidFill>
                      <a:srgbClr val="F9FAFC"/>
                    </a:solidFill>
                  </a:tcPr>
                </a:tc>
                <a:tc>
                  <a:txBody>
                    <a:bodyPr wrap="square" lIns="50800" rIns="50800" tIns="25400" bIns="25400"/>
                    <a:lstStyle/>
                    <a:p>
                      <a:pPr algn="r">
                        <a:defRPr sz="900" b="0">
                          <a:solidFill>
                            <a:srgbClr val="2D8C1C"/>
                          </a:solidFill>
                        </a:defRPr>
                      </a:pPr>
                      <a:r>
                        <a:t>9.22</a:t>
                      </a:r>
                    </a:p>
                  </a:txBody>
                  <a:tcPr>
                    <a:solidFill>
                      <a:srgbClr val="F9FAFC"/>
                    </a:solidFill>
                  </a:tcPr>
                </a:tc>
                <a:tc>
                  <a:txBody>
                    <a:bodyPr wrap="square" lIns="50800" rIns="50800" tIns="25400" bIns="25400"/>
                    <a:lstStyle/>
                    <a:p>
                      <a:pPr algn="r">
                        <a:defRPr sz="900" b="0">
                          <a:solidFill>
                            <a:srgbClr val="1B2A4A"/>
                          </a:solidFill>
                        </a:defRPr>
                      </a:pPr>
                      <a:r>
                        <a:t>3055</a:t>
                      </a:r>
                    </a:p>
                  </a:txBody>
                  <a:tcPr>
                    <a:solidFill>
                      <a:srgbClr val="F9FAFC"/>
                    </a:solidFill>
                  </a:tcPr>
                </a:tc>
                <a:tc>
                  <a:txBody>
                    <a:bodyPr wrap="square" lIns="50800" rIns="50800" tIns="25400" bIns="25400"/>
                    <a:lstStyle/>
                    <a:p>
                      <a:pPr algn="r">
                        <a:defRPr sz="900" b="0">
                          <a:solidFill>
                            <a:srgbClr val="1B2A4A"/>
                          </a:solidFill>
                        </a:defRPr>
                      </a:pPr>
                      <a:r>
                        <a:t>44894</a:t>
                      </a:r>
                    </a:p>
                  </a:txBody>
                  <a:tcPr>
                    <a:solidFill>
                      <a:srgbClr val="F9FAFC"/>
                    </a:solidFill>
                  </a:tcPr>
                </a:tc>
                <a:tc>
                  <a:txBody>
                    <a:bodyPr wrap="square" lIns="50800" rIns="50800" tIns="25400" bIns="25400"/>
                    <a:lstStyle/>
                    <a:p>
                      <a:pPr algn="r">
                        <a:defRPr sz="900" b="0">
                          <a:solidFill>
                            <a:srgbClr val="1B2A4A"/>
                          </a:solidFill>
                        </a:defRPr>
                      </a:pPr>
                      <a:r>
                        <a:t>$0.06</a:t>
                      </a:r>
                    </a:p>
                  </a:txBody>
                  <a:tcPr>
                    <a:solidFill>
                      <a:srgbClr val="F9FAFC"/>
                    </a:solidFill>
                  </a:tcPr>
                </a:tc>
              </a:tr>
              <a:tr h="320040">
                <a:tc>
                  <a:txBody>
                    <a:bodyPr wrap="square" lIns="50800" rIns="50800" tIns="25400" bIns="25400"/>
                    <a:lstStyle/>
                    <a:p>
                      <a:pPr algn="ctr">
                        <a:defRPr sz="900" b="0">
                          <a:solidFill>
                            <a:srgbClr val="1B2A4A"/>
                          </a:solidFill>
                        </a:defRPr>
                      </a:pPr>
                      <a:r>
                        <a:t>6</a:t>
                      </a:r>
                    </a:p>
                  </a:txBody>
                  <a:tcPr>
                    <a:solidFill>
                      <a:srgbClr val="FFFFFF"/>
                    </a:solidFill>
                  </a:tcPr>
                </a:tc>
                <a:tc>
                  <a:txBody>
                    <a:bodyPr wrap="square" lIns="50800" rIns="50800" tIns="25400" bIns="25400"/>
                    <a:lstStyle/>
                    <a:p>
                      <a:pPr algn="l">
                        <a:defRPr sz="900" b="0">
                          <a:solidFill>
                            <a:srgbClr val="1B2A4A"/>
                          </a:solidFill>
                        </a:defRPr>
                      </a:pPr>
                      <a:r>
                        <a:t>A startup has $500K remaining runway and 6 months ...</a:t>
                      </a:r>
                    </a:p>
                  </a:txBody>
                  <a:tcPr>
                    <a:solidFill>
                      <a:srgbClr val="FFFFFF"/>
                    </a:solidFill>
                  </a:tcPr>
                </a:tc>
                <a:tc>
                  <a:txBody>
                    <a:bodyPr wrap="square" lIns="50800" rIns="50800" tIns="25400" bIns="25400"/>
                    <a:lstStyle/>
                    <a:p>
                      <a:pPr algn="r">
                        <a:defRPr sz="900" b="0">
                          <a:solidFill>
                            <a:srgbClr val="318C1C"/>
                          </a:solidFill>
                        </a:defRPr>
                      </a:pPr>
                      <a:r>
                        <a:t>9.05</a:t>
                      </a:r>
                    </a:p>
                  </a:txBody>
                  <a:tcPr>
                    <a:solidFill>
                      <a:srgbClr val="FFFFFF"/>
                    </a:solidFill>
                  </a:tcPr>
                </a:tc>
                <a:tc>
                  <a:txBody>
                    <a:bodyPr wrap="square" lIns="50800" rIns="50800" tIns="25400" bIns="25400"/>
                    <a:lstStyle/>
                    <a:p>
                      <a:pPr algn="r">
                        <a:defRPr sz="900" b="0">
                          <a:solidFill>
                            <a:srgbClr val="1B2A4A"/>
                          </a:solidFill>
                        </a:defRPr>
                      </a:pPr>
                      <a:r>
                        <a:t>3711</a:t>
                      </a:r>
                    </a:p>
                  </a:txBody>
                  <a:tcPr>
                    <a:solidFill>
                      <a:srgbClr val="FFFFFF"/>
                    </a:solidFill>
                  </a:tcPr>
                </a:tc>
                <a:tc>
                  <a:txBody>
                    <a:bodyPr wrap="square" lIns="50800" rIns="50800" tIns="25400" bIns="25400"/>
                    <a:lstStyle/>
                    <a:p>
                      <a:pPr algn="r">
                        <a:defRPr sz="900" b="0">
                          <a:solidFill>
                            <a:srgbClr val="1B2A4A"/>
                          </a:solidFill>
                        </a:defRPr>
                      </a:pPr>
                      <a:r>
                        <a:t>92181</a:t>
                      </a:r>
                    </a:p>
                  </a:txBody>
                  <a:tcPr>
                    <a:solidFill>
                      <a:srgbClr val="FFFFFF"/>
                    </a:solidFill>
                  </a:tcPr>
                </a:tc>
                <a:tc>
                  <a:txBody>
                    <a:bodyPr wrap="square" lIns="50800" rIns="50800" tIns="25400" bIns="25400"/>
                    <a:lstStyle/>
                    <a:p>
                      <a:pPr algn="r">
                        <a:defRPr sz="900" b="0">
                          <a:solidFill>
                            <a:srgbClr val="1B2A4A"/>
                          </a:solidFill>
                        </a:defRPr>
                      </a:pPr>
                      <a:r>
                        <a:t>$0.08</a:t>
                      </a:r>
                    </a:p>
                  </a:txBody>
                  <a:tcPr>
                    <a:solidFill>
                      <a:srgbClr val="FFFFFF"/>
                    </a:solidFill>
                  </a:tcPr>
                </a:tc>
              </a:tr>
              <a:tr h="320040">
                <a:tc>
                  <a:txBody>
                    <a:bodyPr wrap="square" lIns="50800" rIns="50800" tIns="25400" bIns="25400"/>
                    <a:lstStyle/>
                    <a:p>
                      <a:pPr algn="ctr">
                        <a:defRPr sz="900" b="0">
                          <a:solidFill>
                            <a:srgbClr val="1B2A4A"/>
                          </a:solidFill>
                        </a:defRPr>
                      </a:pPr>
                      <a:r>
                        <a:t>7</a:t>
                      </a:r>
                    </a:p>
                  </a:txBody>
                  <a:tcPr>
                    <a:solidFill>
                      <a:srgbClr val="F9FAFC"/>
                    </a:solidFill>
                  </a:tcPr>
                </a:tc>
                <a:tc>
                  <a:txBody>
                    <a:bodyPr wrap="square" lIns="50800" rIns="50800" tIns="25400" bIns="25400"/>
                    <a:lstStyle/>
                    <a:p>
                      <a:pPr algn="l">
                        <a:defRPr sz="900" b="0">
                          <a:solidFill>
                            <a:srgbClr val="1B2A4A"/>
                          </a:solidFill>
                        </a:defRPr>
                      </a:pPr>
                      <a:r>
                        <a:t>Explain why the following scenario creates a feedb...</a:t>
                      </a:r>
                    </a:p>
                  </a:txBody>
                  <a:tcPr>
                    <a:solidFill>
                      <a:srgbClr val="F9FAFC"/>
                    </a:solidFill>
                  </a:tcPr>
                </a:tc>
                <a:tc>
                  <a:txBody>
                    <a:bodyPr wrap="square" lIns="50800" rIns="50800" tIns="25400" bIns="25400"/>
                    <a:lstStyle/>
                    <a:p>
                      <a:pPr algn="r">
                        <a:defRPr sz="900" b="0">
                          <a:solidFill>
                            <a:srgbClr val="258C1C"/>
                          </a:solidFill>
                        </a:defRPr>
                      </a:pPr>
                      <a:r>
                        <a:t>9.57</a:t>
                      </a:r>
                    </a:p>
                  </a:txBody>
                  <a:tcPr>
                    <a:solidFill>
                      <a:srgbClr val="F9FAFC"/>
                    </a:solidFill>
                  </a:tcPr>
                </a:tc>
                <a:tc>
                  <a:txBody>
                    <a:bodyPr wrap="square" lIns="50800" rIns="50800" tIns="25400" bIns="25400"/>
                    <a:lstStyle/>
                    <a:p>
                      <a:pPr algn="r">
                        <a:defRPr sz="900" b="0">
                          <a:solidFill>
                            <a:srgbClr val="1B2A4A"/>
                          </a:solidFill>
                        </a:defRPr>
                      </a:pPr>
                      <a:r>
                        <a:t>3135</a:t>
                      </a:r>
                    </a:p>
                  </a:txBody>
                  <a:tcPr>
                    <a:solidFill>
                      <a:srgbClr val="F9FAFC"/>
                    </a:solidFill>
                  </a:tcPr>
                </a:tc>
                <a:tc>
                  <a:txBody>
                    <a:bodyPr wrap="square" lIns="50800" rIns="50800" tIns="25400" bIns="25400"/>
                    <a:lstStyle/>
                    <a:p>
                      <a:pPr algn="r">
                        <a:defRPr sz="900" b="0">
                          <a:solidFill>
                            <a:srgbClr val="1B2A4A"/>
                          </a:solidFill>
                        </a:defRPr>
                      </a:pPr>
                      <a:r>
                        <a:t>85758</a:t>
                      </a:r>
                    </a:p>
                  </a:txBody>
                  <a:tcPr>
                    <a:solidFill>
                      <a:srgbClr val="F9FAFC"/>
                    </a:solidFill>
                  </a:tcPr>
                </a:tc>
                <a:tc>
                  <a:txBody>
                    <a:bodyPr wrap="square" lIns="50800" rIns="50800" tIns="25400" bIns="25400"/>
                    <a:lstStyle/>
                    <a:p>
                      <a:pPr algn="r">
                        <a:defRPr sz="900" b="0">
                          <a:solidFill>
                            <a:srgbClr val="1B2A4A"/>
                          </a:solidFill>
                        </a:defRPr>
                      </a:pPr>
                      <a:r>
                        <a:t>$0.07</a:t>
                      </a:r>
                    </a:p>
                  </a:txBody>
                  <a:tcPr>
                    <a:solidFill>
                      <a:srgbClr val="F9FAFC"/>
                    </a:solidFill>
                  </a:tcPr>
                </a:tc>
              </a:tr>
              <a:tr h="320040">
                <a:tc>
                  <a:txBody>
                    <a:bodyPr wrap="square" lIns="50800" rIns="50800" tIns="25400" bIns="25400"/>
                    <a:lstStyle/>
                    <a:p>
                      <a:pPr algn="ctr">
                        <a:defRPr sz="900" b="0">
                          <a:solidFill>
                            <a:srgbClr val="1B2A4A"/>
                          </a:solidFill>
                        </a:defRPr>
                      </a:pPr>
                      <a:r>
                        <a:t>8</a:t>
                      </a:r>
                    </a:p>
                  </a:txBody>
                  <a:tcPr>
                    <a:solidFill>
                      <a:srgbClr val="FFFFFF"/>
                    </a:solidFill>
                  </a:tcPr>
                </a:tc>
                <a:tc>
                  <a:txBody>
                    <a:bodyPr wrap="square" lIns="50800" rIns="50800" tIns="25400" bIns="25400"/>
                    <a:lstStyle/>
                    <a:p>
                      <a:pPr algn="l">
                        <a:defRPr sz="900" b="0">
                          <a:solidFill>
                            <a:srgbClr val="1B2A4A"/>
                          </a:solidFill>
                        </a:defRPr>
                      </a:pPr>
                      <a:r>
                        <a:t>A company policy states: 'Employees who complete t...</a:t>
                      </a:r>
                    </a:p>
                  </a:txBody>
                  <a:tcPr>
                    <a:solidFill>
                      <a:srgbClr val="FFFFFF"/>
                    </a:solidFill>
                  </a:tcPr>
                </a:tc>
                <a:tc>
                  <a:txBody>
                    <a:bodyPr wrap="square" lIns="50800" rIns="50800" tIns="25400" bIns="25400"/>
                    <a:lstStyle/>
                    <a:p>
                      <a:pPr algn="r">
                        <a:defRPr sz="900" b="0">
                          <a:solidFill>
                            <a:srgbClr val="4C8C1C"/>
                          </a:solidFill>
                        </a:defRPr>
                      </a:pPr>
                      <a:r>
                        <a:t>7.82</a:t>
                      </a:r>
                    </a:p>
                  </a:txBody>
                  <a:tcPr>
                    <a:solidFill>
                      <a:srgbClr val="FFFFFF"/>
                    </a:solidFill>
                  </a:tcPr>
                </a:tc>
                <a:tc>
                  <a:txBody>
                    <a:bodyPr wrap="square" lIns="50800" rIns="50800" tIns="25400" bIns="25400"/>
                    <a:lstStyle/>
                    <a:p>
                      <a:pPr algn="r">
                        <a:defRPr sz="900" b="0">
                          <a:solidFill>
                            <a:srgbClr val="1B2A4A"/>
                          </a:solidFill>
                        </a:defRPr>
                      </a:pPr>
                      <a:r>
                        <a:t>2773</a:t>
                      </a:r>
                    </a:p>
                  </a:txBody>
                  <a:tcPr>
                    <a:solidFill>
                      <a:srgbClr val="FFFFFF"/>
                    </a:solidFill>
                  </a:tcPr>
                </a:tc>
                <a:tc>
                  <a:txBody>
                    <a:bodyPr wrap="square" lIns="50800" rIns="50800" tIns="25400" bIns="25400"/>
                    <a:lstStyle/>
                    <a:p>
                      <a:pPr algn="r">
                        <a:defRPr sz="900" b="0">
                          <a:solidFill>
                            <a:srgbClr val="1B2A4A"/>
                          </a:solidFill>
                        </a:defRPr>
                      </a:pPr>
                      <a:r>
                        <a:t>51796</a:t>
                      </a:r>
                    </a:p>
                  </a:txBody>
                  <a:tcPr>
                    <a:solidFill>
                      <a:srgbClr val="FFFFFF"/>
                    </a:solidFill>
                  </a:tcPr>
                </a:tc>
                <a:tc>
                  <a:txBody>
                    <a:bodyPr wrap="square" lIns="50800" rIns="50800" tIns="25400" bIns="25400"/>
                    <a:lstStyle/>
                    <a:p>
                      <a:pPr algn="r">
                        <a:defRPr sz="900" b="0">
                          <a:solidFill>
                            <a:srgbClr val="1B2A4A"/>
                          </a:solidFill>
                        </a:defRPr>
                      </a:pPr>
                      <a:r>
                        <a:t>$0.06</a:t>
                      </a:r>
                    </a:p>
                  </a:txBody>
                  <a:tcPr>
                    <a:solidFill>
                      <a:srgbClr val="FFFFFF"/>
                    </a:solidFill>
                  </a:tcPr>
                </a:tc>
              </a:tr>
              <a:tr h="320040">
                <a:tc>
                  <a:txBody>
                    <a:bodyPr wrap="square" lIns="50800" rIns="50800" tIns="25400" bIns="25400"/>
                    <a:lstStyle/>
                    <a:p>
                      <a:pPr algn="ctr">
                        <a:defRPr sz="900" b="0">
                          <a:solidFill>
                            <a:srgbClr val="1B2A4A"/>
                          </a:solidFill>
                        </a:defRPr>
                      </a:pPr>
                      <a:r>
                        <a:t>9</a:t>
                      </a:r>
                    </a:p>
                  </a:txBody>
                  <a:tcPr>
                    <a:solidFill>
                      <a:srgbClr val="F9FAFC"/>
                    </a:solidFill>
                  </a:tcPr>
                </a:tc>
                <a:tc>
                  <a:txBody>
                    <a:bodyPr wrap="square" lIns="50800" rIns="50800" tIns="25400" bIns="25400"/>
                    <a:lstStyle/>
                    <a:p>
                      <a:pPr algn="l">
                        <a:defRPr sz="900" b="0">
                          <a:solidFill>
                            <a:srgbClr val="1B2A4A"/>
                          </a:solidFill>
                        </a:defRPr>
                      </a:pPr>
                      <a:r>
                        <a:t>A hospital emergency department must design a tria...</a:t>
                      </a:r>
                    </a:p>
                  </a:txBody>
                  <a:tcPr>
                    <a:solidFill>
                      <a:srgbClr val="F9FAFC"/>
                    </a:solidFill>
                  </a:tcPr>
                </a:tc>
                <a:tc>
                  <a:txBody>
                    <a:bodyPr wrap="square" lIns="50800" rIns="50800" tIns="25400" bIns="25400"/>
                    <a:lstStyle/>
                    <a:p>
                      <a:pPr algn="r">
                        <a:defRPr sz="900" b="0">
                          <a:solidFill>
                            <a:srgbClr val="2A8C1C"/>
                          </a:solidFill>
                        </a:defRPr>
                      </a:pPr>
                      <a:r>
                        <a:t>9.37</a:t>
                      </a:r>
                    </a:p>
                  </a:txBody>
                  <a:tcPr>
                    <a:solidFill>
                      <a:srgbClr val="F9FAFC"/>
                    </a:solidFill>
                  </a:tcPr>
                </a:tc>
                <a:tc>
                  <a:txBody>
                    <a:bodyPr wrap="square" lIns="50800" rIns="50800" tIns="25400" bIns="25400"/>
                    <a:lstStyle/>
                    <a:p>
                      <a:pPr algn="r">
                        <a:defRPr sz="900" b="0">
                          <a:solidFill>
                            <a:srgbClr val="1B2A4A"/>
                          </a:solidFill>
                        </a:defRPr>
                      </a:pPr>
                      <a:r>
                        <a:t>8703</a:t>
                      </a:r>
                    </a:p>
                  </a:txBody>
                  <a:tcPr>
                    <a:solidFill>
                      <a:srgbClr val="F9FAFC"/>
                    </a:solidFill>
                  </a:tcPr>
                </a:tc>
                <a:tc>
                  <a:txBody>
                    <a:bodyPr wrap="square" lIns="50800" rIns="50800" tIns="25400" bIns="25400"/>
                    <a:lstStyle/>
                    <a:p>
                      <a:pPr algn="r">
                        <a:defRPr sz="900" b="0">
                          <a:solidFill>
                            <a:srgbClr val="1B2A4A"/>
                          </a:solidFill>
                        </a:defRPr>
                      </a:pPr>
                      <a:r>
                        <a:t>165609</a:t>
                      </a:r>
                    </a:p>
                  </a:txBody>
                  <a:tcPr>
                    <a:solidFill>
                      <a:srgbClr val="F9FAFC"/>
                    </a:solidFill>
                  </a:tcPr>
                </a:tc>
                <a:tc>
                  <a:txBody>
                    <a:bodyPr wrap="square" lIns="50800" rIns="50800" tIns="25400" bIns="25400"/>
                    <a:lstStyle/>
                    <a:p>
                      <a:pPr algn="r">
                        <a:defRPr sz="900" b="0">
                          <a:solidFill>
                            <a:srgbClr val="1B2A4A"/>
                          </a:solidFill>
                        </a:defRPr>
                      </a:pPr>
                      <a:r>
                        <a:t>$0.18</a:t>
                      </a:r>
                    </a:p>
                  </a:txBody>
                  <a:tcPr>
                    <a:solidFill>
                      <a:srgbClr val="F9FAFC"/>
                    </a:solidFill>
                  </a:tcPr>
                </a:tc>
              </a:tr>
              <a:tr h="320040">
                <a:tc>
                  <a:txBody>
                    <a:bodyPr wrap="square" lIns="50800" rIns="50800" tIns="25400" bIns="25400"/>
                    <a:lstStyle/>
                    <a:p>
                      <a:pPr algn="ctr">
                        <a:defRPr sz="900" b="0">
                          <a:solidFill>
                            <a:srgbClr val="1B2A4A"/>
                          </a:solidFill>
                        </a:defRPr>
                      </a:pPr>
                      <a:r>
                        <a:t>10</a:t>
                      </a:r>
                    </a:p>
                  </a:txBody>
                  <a:tcPr>
                    <a:solidFill>
                      <a:srgbClr val="FFFFFF"/>
                    </a:solidFill>
                  </a:tcPr>
                </a:tc>
                <a:tc>
                  <a:txBody>
                    <a:bodyPr wrap="square" lIns="50800" rIns="50800" tIns="25400" bIns="25400"/>
                    <a:lstStyle/>
                    <a:p>
                      <a:pPr algn="l">
                        <a:defRPr sz="900" b="0">
                          <a:solidFill>
                            <a:srgbClr val="1B2A4A"/>
                          </a:solidFill>
                        </a:defRPr>
                      </a:pPr>
                      <a:r>
                        <a:t>Two competing firms must simultaneously set their ...</a:t>
                      </a:r>
                    </a:p>
                  </a:txBody>
                  <a:tcPr>
                    <a:solidFill>
                      <a:srgbClr val="FFFFFF"/>
                    </a:solidFill>
                  </a:tcPr>
                </a:tc>
                <a:tc>
                  <a:txBody>
                    <a:bodyPr wrap="square" lIns="50800" rIns="50800" tIns="25400" bIns="25400"/>
                    <a:lstStyle/>
                    <a:p>
                      <a:pPr algn="r">
                        <a:defRPr sz="900" b="0">
                          <a:solidFill>
                            <a:srgbClr val="268C1C"/>
                          </a:solidFill>
                        </a:defRPr>
                      </a:pPr>
                      <a:r>
                        <a:t>9.52</a:t>
                      </a:r>
                    </a:p>
                  </a:txBody>
                  <a:tcPr>
                    <a:solidFill>
                      <a:srgbClr val="FFFFFF"/>
                    </a:solidFill>
                  </a:tcPr>
                </a:tc>
                <a:tc>
                  <a:txBody>
                    <a:bodyPr wrap="square" lIns="50800" rIns="50800" tIns="25400" bIns="25400"/>
                    <a:lstStyle/>
                    <a:p>
                      <a:pPr algn="r">
                        <a:defRPr sz="900" b="0">
                          <a:solidFill>
                            <a:srgbClr val="1B2A4A"/>
                          </a:solidFill>
                        </a:defRPr>
                      </a:pPr>
                      <a:r>
                        <a:t>2444</a:t>
                      </a:r>
                    </a:p>
                  </a:txBody>
                  <a:tcPr>
                    <a:solidFill>
                      <a:srgbClr val="FFFFFF"/>
                    </a:solidFill>
                  </a:tcPr>
                </a:tc>
                <a:tc>
                  <a:txBody>
                    <a:bodyPr wrap="square" lIns="50800" rIns="50800" tIns="25400" bIns="25400"/>
                    <a:lstStyle/>
                    <a:p>
                      <a:pPr algn="r">
                        <a:defRPr sz="900" b="0">
                          <a:solidFill>
                            <a:srgbClr val="1B2A4A"/>
                          </a:solidFill>
                        </a:defRPr>
                      </a:pPr>
                      <a:r>
                        <a:t>47435</a:t>
                      </a:r>
                    </a:p>
                  </a:txBody>
                  <a:tcPr>
                    <a:solidFill>
                      <a:srgbClr val="FFFFFF"/>
                    </a:solidFill>
                  </a:tcPr>
                </a:tc>
                <a:tc>
                  <a:txBody>
                    <a:bodyPr wrap="square" lIns="50800" rIns="50800" tIns="25400" bIns="25400"/>
                    <a:lstStyle/>
                    <a:p>
                      <a:pPr algn="r">
                        <a:defRPr sz="900" b="0">
                          <a:solidFill>
                            <a:srgbClr val="1B2A4A"/>
                          </a:solidFill>
                        </a:defRPr>
                      </a:pPr>
                      <a:r>
                        <a:t>$0.05</a:t>
                      </a:r>
                    </a:p>
                  </a:txBody>
                  <a:tcPr>
                    <a:solidFill>
                      <a:srgbClr val="FFFFFF"/>
                    </a:solidFill>
                  </a:tcPr>
                </a:tc>
              </a:tr>
              <a:tr h="320040">
                <a:tc>
                  <a:txBody>
                    <a:bodyPr wrap="square" lIns="50800" rIns="50800" tIns="25400" bIns="25400"/>
                    <a:lstStyle/>
                    <a:p>
                      <a:pPr algn="ctr">
                        <a:defRPr sz="900" b="0">
                          <a:solidFill>
                            <a:srgbClr val="1B2A4A"/>
                          </a:solidFill>
                        </a:defRPr>
                      </a:pPr>
                      <a:r>
                        <a:t>11</a:t>
                      </a:r>
                    </a:p>
                  </a:txBody>
                  <a:tcPr>
                    <a:solidFill>
                      <a:srgbClr val="F9FAFC"/>
                    </a:solidFill>
                  </a:tcPr>
                </a:tc>
                <a:tc>
                  <a:txBody>
                    <a:bodyPr wrap="square" lIns="50800" rIns="50800" tIns="25400" bIns="25400"/>
                    <a:lstStyle/>
                    <a:p>
                      <a:pPr algn="l">
                        <a:defRPr sz="900" b="0">
                          <a:solidFill>
                            <a:srgbClr val="1B2A4A"/>
                          </a:solidFill>
                        </a:defRPr>
                      </a:pPr>
                      <a:r>
                        <a:t>Three bidders — Anya, Bram, and Carla — are biddin...</a:t>
                      </a:r>
                    </a:p>
                  </a:txBody>
                  <a:tcPr>
                    <a:solidFill>
                      <a:srgbClr val="F9FAFC"/>
                    </a:solidFill>
                  </a:tcPr>
                </a:tc>
                <a:tc>
                  <a:txBody>
                    <a:bodyPr wrap="square" lIns="50800" rIns="50800" tIns="25400" bIns="25400"/>
                    <a:lstStyle/>
                    <a:p>
                      <a:pPr algn="r">
                        <a:defRPr sz="900" b="0">
                          <a:solidFill>
                            <a:srgbClr val="278C1C"/>
                          </a:solidFill>
                        </a:defRPr>
                      </a:pPr>
                      <a:r>
                        <a:t>9.50</a:t>
                      </a:r>
                    </a:p>
                  </a:txBody>
                  <a:tcPr>
                    <a:solidFill>
                      <a:srgbClr val="F9FAFC"/>
                    </a:solidFill>
                  </a:tcPr>
                </a:tc>
                <a:tc>
                  <a:txBody>
                    <a:bodyPr wrap="square" lIns="50800" rIns="50800" tIns="25400" bIns="25400"/>
                    <a:lstStyle/>
                    <a:p>
                      <a:pPr algn="r">
                        <a:defRPr sz="900" b="0">
                          <a:solidFill>
                            <a:srgbClr val="1B2A4A"/>
                          </a:solidFill>
                        </a:defRPr>
                      </a:pPr>
                      <a:r>
                        <a:t>2399</a:t>
                      </a:r>
                    </a:p>
                  </a:txBody>
                  <a:tcPr>
                    <a:solidFill>
                      <a:srgbClr val="F9FAFC"/>
                    </a:solidFill>
                  </a:tcPr>
                </a:tc>
                <a:tc>
                  <a:txBody>
                    <a:bodyPr wrap="square" lIns="50800" rIns="50800" tIns="25400" bIns="25400"/>
                    <a:lstStyle/>
                    <a:p>
                      <a:pPr algn="r">
                        <a:defRPr sz="900" b="0">
                          <a:solidFill>
                            <a:srgbClr val="1B2A4A"/>
                          </a:solidFill>
                        </a:defRPr>
                      </a:pPr>
                      <a:r>
                        <a:t>43961</a:t>
                      </a:r>
                    </a:p>
                  </a:txBody>
                  <a:tcPr>
                    <a:solidFill>
                      <a:srgbClr val="F9FAFC"/>
                    </a:solidFill>
                  </a:tcPr>
                </a:tc>
                <a:tc>
                  <a:txBody>
                    <a:bodyPr wrap="square" lIns="50800" rIns="50800" tIns="25400" bIns="25400"/>
                    <a:lstStyle/>
                    <a:p>
                      <a:pPr algn="r">
                        <a:defRPr sz="900" b="0">
                          <a:solidFill>
                            <a:srgbClr val="1B2A4A"/>
                          </a:solidFill>
                        </a:defRPr>
                      </a:pPr>
                      <a:r>
                        <a:t>$0.05</a:t>
                      </a:r>
                    </a:p>
                  </a:txBody>
                  <a:tcPr>
                    <a:solidFill>
                      <a:srgbClr val="F9FAFC"/>
                    </a:solidFill>
                  </a:tcPr>
                </a:tc>
              </a:tr>
              <a:tr h="320040">
                <a:tc>
                  <a:txBody>
                    <a:bodyPr/>
                    <a:lstStyle/>
                    <a:p/>
                  </a:txBody>
                  <a:tcPr>
                    <a:solidFill>
                      <a:srgbClr val="EBF0F8"/>
                    </a:solidFill>
                  </a:tcPr>
                </a:tc>
                <a:tc>
                  <a:txBody>
                    <a:bodyPr wrap="square" lIns="50800" rIns="50800" tIns="25400" bIns="25400"/>
                    <a:lstStyle/>
                    <a:p>
                      <a:pPr algn="l">
                        <a:defRPr sz="900" b="1">
                          <a:solidFill>
                            <a:srgbClr val="1B2A4A"/>
                          </a:solidFill>
                        </a:defRPr>
                      </a:pPr>
                      <a:r>
                        <a:t>Average</a:t>
                      </a:r>
                    </a:p>
                  </a:txBody>
                  <a:tcPr>
                    <a:solidFill>
                      <a:srgbClr val="EBF0F8"/>
                    </a:solidFill>
                  </a:tcPr>
                </a:tc>
                <a:tc>
                  <a:txBody>
                    <a:bodyPr wrap="square" lIns="50800" rIns="50800" tIns="25400" bIns="25400"/>
                    <a:lstStyle/>
                    <a:p>
                      <a:pPr algn="r">
                        <a:defRPr sz="900" b="1">
                          <a:solidFill>
                            <a:srgbClr val="1B2A4A"/>
                          </a:solidFill>
                        </a:defRPr>
                      </a:pPr>
                      <a:r>
                        <a:t>8.87</a:t>
                      </a:r>
                    </a:p>
                  </a:txBody>
                  <a:tcPr>
                    <a:solidFill>
                      <a:srgbClr val="EBF0F8"/>
                    </a:solidFill>
                  </a:tcPr>
                </a:tc>
                <a:tc>
                  <a:txBody>
                    <a:bodyPr wrap="square" lIns="50800" rIns="50800" tIns="25400" bIns="25400"/>
                    <a:lstStyle/>
                    <a:p>
                      <a:pPr algn="r">
                        <a:defRPr sz="900" b="1">
                          <a:solidFill>
                            <a:srgbClr val="1B2A4A"/>
                          </a:solidFill>
                        </a:defRPr>
                      </a:pPr>
                      <a:r>
                        <a:t>2990</a:t>
                      </a:r>
                    </a:p>
                  </a:txBody>
                  <a:tcPr>
                    <a:solidFill>
                      <a:srgbClr val="EBF0F8"/>
                    </a:solidFill>
                  </a:tcPr>
                </a:tc>
                <a:tc>
                  <a:txBody>
                    <a:bodyPr wrap="square" lIns="50800" rIns="50800" tIns="25400" bIns="25400"/>
                    <a:lstStyle/>
                    <a:p>
                      <a:pPr algn="r">
                        <a:defRPr sz="900" b="1">
                          <a:solidFill>
                            <a:srgbClr val="1B2A4A"/>
                          </a:solidFill>
                        </a:defRPr>
                      </a:pPr>
                      <a:r>
                        <a:t>59621</a:t>
                      </a:r>
                    </a:p>
                  </a:txBody>
                  <a:tcPr>
                    <a:solidFill>
                      <a:srgbClr val="EBF0F8"/>
                    </a:solidFill>
                  </a:tcPr>
                </a:tc>
                <a:tc>
                  <a:txBody>
                    <a:bodyPr wrap="square" lIns="50800" rIns="50800" tIns="25400" bIns="25400"/>
                    <a:lstStyle/>
                    <a:p>
                      <a:pPr algn="r">
                        <a:defRPr sz="900" b="1">
                          <a:solidFill>
                            <a:srgbClr val="1B2A4A"/>
                          </a:solidFill>
                        </a:defRPr>
                      </a:pPr>
                      <a:r>
                        <a:t>$0.06</a:t>
                      </a:r>
                    </a:p>
                  </a:txBody>
                  <a:tcPr>
                    <a:solidFill>
                      <a:srgbClr val="EBF0F8"/>
                    </a:solidFill>
                  </a:tcPr>
                </a:tc>
              </a:tr>
            </a:tbl>
          </a:graphicData>
        </a:graphic>
      </p:graphicFrame>
      <p:cxnSp>
        <p:nvCxnSpPr>
          <p:cNvPr id="4" name="Connector 3"/>
          <p:cNvCxnSpPr/>
          <p:nvPr/>
        </p:nvCxnSpPr>
        <p:spPr>
          <a:xfrm>
            <a:off x="457200" y="6446520"/>
            <a:ext cx="11277295" cy="0"/>
          </a:xfrm>
          <a:prstGeom prst="line">
            <a:avLst/>
          </a:prstGeom>
          <a:ln w="6350">
            <a:solidFill>
              <a:srgbClr val="D1D9E6"/>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114800" y="6537960"/>
            <a:ext cx="4389120" cy="274320"/>
          </a:xfrm>
          <a:prstGeom prst="rect">
            <a:avLst/>
          </a:prstGeom>
          <a:noFill/>
        </p:spPr>
        <p:txBody>
          <a:bodyPr wrap="none">
            <a:spAutoFit/>
          </a:bodyPr>
          <a:lstStyle/>
          <a:p>
            <a:pPr algn="ctr">
              <a:defRPr sz="700">
                <a:solidFill>
                  <a:srgbClr val="808080"/>
                </a:solidFill>
              </a:defRPr>
            </a:pPr>
            <a:r>
              <a:t>Evaluation powered by BeLLMark — bellmark.ai</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